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63"/>
  </p:notesMasterIdLst>
  <p:sldIdLst>
    <p:sldId id="256" r:id="rId2"/>
    <p:sldId id="277" r:id="rId3"/>
    <p:sldId id="282" r:id="rId4"/>
    <p:sldId id="280" r:id="rId5"/>
    <p:sldId id="312" r:id="rId6"/>
    <p:sldId id="313" r:id="rId7"/>
    <p:sldId id="279" r:id="rId8"/>
    <p:sldId id="257" r:id="rId9"/>
    <p:sldId id="288" r:id="rId10"/>
    <p:sldId id="290" r:id="rId11"/>
    <p:sldId id="314" r:id="rId12"/>
    <p:sldId id="315" r:id="rId13"/>
    <p:sldId id="316" r:id="rId14"/>
    <p:sldId id="317" r:id="rId15"/>
    <p:sldId id="291" r:id="rId16"/>
    <p:sldId id="289" r:id="rId17"/>
    <p:sldId id="318" r:id="rId18"/>
    <p:sldId id="319" r:id="rId19"/>
    <p:sldId id="296" r:id="rId20"/>
    <p:sldId id="299" r:id="rId21"/>
    <p:sldId id="298" r:id="rId22"/>
    <p:sldId id="297" r:id="rId23"/>
    <p:sldId id="300" r:id="rId24"/>
    <p:sldId id="302" r:id="rId25"/>
    <p:sldId id="303" r:id="rId26"/>
    <p:sldId id="301" r:id="rId27"/>
    <p:sldId id="304" r:id="rId28"/>
    <p:sldId id="295" r:id="rId29"/>
    <p:sldId id="294" r:id="rId30"/>
    <p:sldId id="308" r:id="rId31"/>
    <p:sldId id="320" r:id="rId32"/>
    <p:sldId id="321" r:id="rId33"/>
    <p:sldId id="322" r:id="rId34"/>
    <p:sldId id="323" r:id="rId35"/>
    <p:sldId id="324" r:id="rId36"/>
    <p:sldId id="309" r:id="rId37"/>
    <p:sldId id="325" r:id="rId38"/>
    <p:sldId id="310" r:id="rId39"/>
    <p:sldId id="311" r:id="rId40"/>
    <p:sldId id="336" r:id="rId41"/>
    <p:sldId id="337" r:id="rId42"/>
    <p:sldId id="338" r:id="rId43"/>
    <p:sldId id="343" r:id="rId44"/>
    <p:sldId id="339" r:id="rId45"/>
    <p:sldId id="340" r:id="rId46"/>
    <p:sldId id="341" r:id="rId47"/>
    <p:sldId id="342" r:id="rId48"/>
    <p:sldId id="283" r:id="rId49"/>
    <p:sldId id="305" r:id="rId50"/>
    <p:sldId id="326" r:id="rId51"/>
    <p:sldId id="327" r:id="rId52"/>
    <p:sldId id="328" r:id="rId53"/>
    <p:sldId id="329" r:id="rId54"/>
    <p:sldId id="306" r:id="rId55"/>
    <p:sldId id="330" r:id="rId56"/>
    <p:sldId id="331" r:id="rId57"/>
    <p:sldId id="332" r:id="rId58"/>
    <p:sldId id="334" r:id="rId59"/>
    <p:sldId id="333" r:id="rId60"/>
    <p:sldId id="284" r:id="rId61"/>
    <p:sldId id="307"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p:restoredTop sz="91627"/>
  </p:normalViewPr>
  <p:slideViewPr>
    <p:cSldViewPr snapToGrid="0" snapToObjects="1">
      <p:cViewPr varScale="1">
        <p:scale>
          <a:sx n="93" d="100"/>
          <a:sy n="93" d="100"/>
        </p:scale>
        <p:origin x="-736" y="-1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printerSettings" Target="printerSettings/printerSettings1.bin"/><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2.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69E4F-25C8-C04A-9AD7-F6682A1C1715}" type="datetimeFigureOut">
              <a:rPr lang="en-US" smtClean="0"/>
              <a:t>2/15/19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F41F1F-6717-D94B-80A5-A38F186FD215}" type="slidenum">
              <a:rPr lang="en-US" smtClean="0"/>
              <a:t>‹#›</a:t>
            </a:fld>
            <a:endParaRPr lang="en-US"/>
          </a:p>
        </p:txBody>
      </p:sp>
    </p:spTree>
    <p:extLst>
      <p:ext uri="{BB962C8B-B14F-4D97-AF65-F5344CB8AC3E}">
        <p14:creationId xmlns:p14="http://schemas.microsoft.com/office/powerpoint/2010/main" val="2290932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a:t>
            </a:fld>
            <a:endParaRPr lang="en-US"/>
          </a:p>
        </p:txBody>
      </p:sp>
    </p:spTree>
    <p:extLst>
      <p:ext uri="{BB962C8B-B14F-4D97-AF65-F5344CB8AC3E}">
        <p14:creationId xmlns:p14="http://schemas.microsoft.com/office/powerpoint/2010/main" val="591515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13</a:t>
            </a:fld>
            <a:endParaRPr lang="en-US"/>
          </a:p>
        </p:txBody>
      </p:sp>
    </p:spTree>
    <p:extLst>
      <p:ext uri="{BB962C8B-B14F-4D97-AF65-F5344CB8AC3E}">
        <p14:creationId xmlns:p14="http://schemas.microsoft.com/office/powerpoint/2010/main" val="165074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14</a:t>
            </a:fld>
            <a:endParaRPr lang="en-US"/>
          </a:p>
        </p:txBody>
      </p:sp>
    </p:spTree>
    <p:extLst>
      <p:ext uri="{BB962C8B-B14F-4D97-AF65-F5344CB8AC3E}">
        <p14:creationId xmlns:p14="http://schemas.microsoft.com/office/powerpoint/2010/main" val="35330764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15</a:t>
            </a:fld>
            <a:endParaRPr lang="en-US"/>
          </a:p>
        </p:txBody>
      </p:sp>
    </p:spTree>
    <p:extLst>
      <p:ext uri="{BB962C8B-B14F-4D97-AF65-F5344CB8AC3E}">
        <p14:creationId xmlns:p14="http://schemas.microsoft.com/office/powerpoint/2010/main" val="22923510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that this is our starting matrix. The boxes we’re about to draw on the following pages are the decomposition / pieces of the canonical form. </a:t>
            </a:r>
          </a:p>
        </p:txBody>
      </p:sp>
      <p:sp>
        <p:nvSpPr>
          <p:cNvPr id="4" name="Slide Number Placeholder 3"/>
          <p:cNvSpPr>
            <a:spLocks noGrp="1"/>
          </p:cNvSpPr>
          <p:nvPr>
            <p:ph type="sldNum" sz="quarter" idx="5"/>
          </p:nvPr>
        </p:nvSpPr>
        <p:spPr/>
        <p:txBody>
          <a:bodyPr/>
          <a:lstStyle/>
          <a:p>
            <a:fld id="{8CF41F1F-6717-D94B-80A5-A38F186FD215}" type="slidenum">
              <a:rPr lang="en-US" smtClean="0"/>
              <a:t>19</a:t>
            </a:fld>
            <a:endParaRPr lang="en-US"/>
          </a:p>
        </p:txBody>
      </p:sp>
    </p:spTree>
    <p:extLst>
      <p:ext uri="{BB962C8B-B14F-4D97-AF65-F5344CB8AC3E}">
        <p14:creationId xmlns:p14="http://schemas.microsoft.com/office/powerpoint/2010/main" val="1820999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this matrix we’re decomposing? It’s just our data! </a:t>
            </a:r>
          </a:p>
        </p:txBody>
      </p:sp>
      <p:sp>
        <p:nvSpPr>
          <p:cNvPr id="4" name="Slide Number Placeholder 3"/>
          <p:cNvSpPr>
            <a:spLocks noGrp="1"/>
          </p:cNvSpPr>
          <p:nvPr>
            <p:ph type="sldNum" sz="quarter" idx="5"/>
          </p:nvPr>
        </p:nvSpPr>
        <p:spPr/>
        <p:txBody>
          <a:bodyPr/>
          <a:lstStyle/>
          <a:p>
            <a:fld id="{8CF41F1F-6717-D94B-80A5-A38F186FD215}" type="slidenum">
              <a:rPr lang="en-US" smtClean="0"/>
              <a:t>20</a:t>
            </a:fld>
            <a:endParaRPr lang="en-US"/>
          </a:p>
        </p:txBody>
      </p:sp>
    </p:spTree>
    <p:extLst>
      <p:ext uri="{BB962C8B-B14F-4D97-AF65-F5344CB8AC3E}">
        <p14:creationId xmlns:p14="http://schemas.microsoft.com/office/powerpoint/2010/main" val="2264014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about to decompose our data matrix A</a:t>
            </a:r>
          </a:p>
        </p:txBody>
      </p:sp>
      <p:sp>
        <p:nvSpPr>
          <p:cNvPr id="4" name="Slide Number Placeholder 3"/>
          <p:cNvSpPr>
            <a:spLocks noGrp="1"/>
          </p:cNvSpPr>
          <p:nvPr>
            <p:ph type="sldNum" sz="quarter" idx="5"/>
          </p:nvPr>
        </p:nvSpPr>
        <p:spPr/>
        <p:txBody>
          <a:bodyPr/>
          <a:lstStyle/>
          <a:p>
            <a:fld id="{8CF41F1F-6717-D94B-80A5-A38F186FD215}" type="slidenum">
              <a:rPr lang="en-US" smtClean="0"/>
              <a:t>21</a:t>
            </a:fld>
            <a:endParaRPr lang="en-US"/>
          </a:p>
        </p:txBody>
      </p:sp>
    </p:spTree>
    <p:extLst>
      <p:ext uri="{BB962C8B-B14F-4D97-AF65-F5344CB8AC3E}">
        <p14:creationId xmlns:p14="http://schemas.microsoft.com/office/powerpoint/2010/main" val="3152550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standard / canonical form of SVD; all matrices can be decomposed into three matrices that look like this: a tall, skinny one; a square one; and a long, short one</a:t>
            </a:r>
          </a:p>
        </p:txBody>
      </p:sp>
      <p:sp>
        <p:nvSpPr>
          <p:cNvPr id="4" name="Slide Number Placeholder 3"/>
          <p:cNvSpPr>
            <a:spLocks noGrp="1"/>
          </p:cNvSpPr>
          <p:nvPr>
            <p:ph type="sldNum" sz="quarter" idx="5"/>
          </p:nvPr>
        </p:nvSpPr>
        <p:spPr/>
        <p:txBody>
          <a:bodyPr/>
          <a:lstStyle/>
          <a:p>
            <a:fld id="{8CF41F1F-6717-D94B-80A5-A38F186FD215}" type="slidenum">
              <a:rPr lang="en-US" smtClean="0"/>
              <a:t>22</a:t>
            </a:fld>
            <a:endParaRPr lang="en-US"/>
          </a:p>
        </p:txBody>
      </p:sp>
    </p:spTree>
    <p:extLst>
      <p:ext uri="{BB962C8B-B14F-4D97-AF65-F5344CB8AC3E}">
        <p14:creationId xmlns:p14="http://schemas.microsoft.com/office/powerpoint/2010/main" val="2104579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add in the math symbolism you might see if you go to other references</a:t>
            </a:r>
          </a:p>
        </p:txBody>
      </p:sp>
      <p:sp>
        <p:nvSpPr>
          <p:cNvPr id="4" name="Slide Number Placeholder 3"/>
          <p:cNvSpPr>
            <a:spLocks noGrp="1"/>
          </p:cNvSpPr>
          <p:nvPr>
            <p:ph type="sldNum" sz="quarter" idx="5"/>
          </p:nvPr>
        </p:nvSpPr>
        <p:spPr/>
        <p:txBody>
          <a:bodyPr/>
          <a:lstStyle/>
          <a:p>
            <a:fld id="{8CF41F1F-6717-D94B-80A5-A38F186FD215}" type="slidenum">
              <a:rPr lang="en-US" smtClean="0"/>
              <a:t>28</a:t>
            </a:fld>
            <a:endParaRPr lang="en-US"/>
          </a:p>
        </p:txBody>
      </p:sp>
    </p:spTree>
    <p:extLst>
      <p:ext uri="{BB962C8B-B14F-4D97-AF65-F5344CB8AC3E}">
        <p14:creationId xmlns:p14="http://schemas.microsoft.com/office/powerpoint/2010/main" val="408055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breeze through this slide when teaching and note that it’s more for reference later, once the ideas start settling in and making sense. Also, the SVD itself isn’t unique, but Sigma is; I don’t think this subtlety is worth pointing out so that’s why I wrote it’s unique on the slide</a:t>
            </a:r>
          </a:p>
        </p:txBody>
      </p:sp>
      <p:sp>
        <p:nvSpPr>
          <p:cNvPr id="4" name="Slide Number Placeholder 3"/>
          <p:cNvSpPr>
            <a:spLocks noGrp="1"/>
          </p:cNvSpPr>
          <p:nvPr>
            <p:ph type="sldNum" sz="quarter" idx="5"/>
          </p:nvPr>
        </p:nvSpPr>
        <p:spPr/>
        <p:txBody>
          <a:bodyPr/>
          <a:lstStyle/>
          <a:p>
            <a:fld id="{8CF41F1F-6717-D94B-80A5-A38F186FD215}" type="slidenum">
              <a:rPr lang="en-US" smtClean="0"/>
              <a:t>29</a:t>
            </a:fld>
            <a:endParaRPr lang="en-US"/>
          </a:p>
        </p:txBody>
      </p:sp>
    </p:spTree>
    <p:extLst>
      <p:ext uri="{BB962C8B-B14F-4D97-AF65-F5344CB8AC3E}">
        <p14:creationId xmlns:p14="http://schemas.microsoft.com/office/powerpoint/2010/main" val="999970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30</a:t>
            </a:fld>
            <a:endParaRPr lang="en-US"/>
          </a:p>
        </p:txBody>
      </p:sp>
    </p:spTree>
    <p:extLst>
      <p:ext uri="{BB962C8B-B14F-4D97-AF65-F5344CB8AC3E}">
        <p14:creationId xmlns:p14="http://schemas.microsoft.com/office/powerpoint/2010/main" val="1294354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2D data in the chart, but it can be well approximated by 1D, or the distance along the pink line </a:t>
            </a:r>
          </a:p>
        </p:txBody>
      </p:sp>
      <p:sp>
        <p:nvSpPr>
          <p:cNvPr id="4" name="Slide Number Placeholder 3"/>
          <p:cNvSpPr>
            <a:spLocks noGrp="1"/>
          </p:cNvSpPr>
          <p:nvPr>
            <p:ph type="sldNum" sz="quarter" idx="5"/>
          </p:nvPr>
        </p:nvSpPr>
        <p:spPr/>
        <p:txBody>
          <a:bodyPr/>
          <a:lstStyle/>
          <a:p>
            <a:fld id="{8CF41F1F-6717-D94B-80A5-A38F186FD215}" type="slidenum">
              <a:rPr lang="en-US" smtClean="0"/>
              <a:t>4</a:t>
            </a:fld>
            <a:endParaRPr lang="en-US"/>
          </a:p>
        </p:txBody>
      </p:sp>
    </p:spTree>
    <p:extLst>
      <p:ext uri="{BB962C8B-B14F-4D97-AF65-F5344CB8AC3E}">
        <p14:creationId xmlns:p14="http://schemas.microsoft.com/office/powerpoint/2010/main" val="37945096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31</a:t>
            </a:fld>
            <a:endParaRPr lang="en-US"/>
          </a:p>
        </p:txBody>
      </p:sp>
    </p:spTree>
    <p:extLst>
      <p:ext uri="{BB962C8B-B14F-4D97-AF65-F5344CB8AC3E}">
        <p14:creationId xmlns:p14="http://schemas.microsoft.com/office/powerpoint/2010/main" val="253886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32</a:t>
            </a:fld>
            <a:endParaRPr lang="en-US"/>
          </a:p>
        </p:txBody>
      </p:sp>
    </p:spTree>
    <p:extLst>
      <p:ext uri="{BB962C8B-B14F-4D97-AF65-F5344CB8AC3E}">
        <p14:creationId xmlns:p14="http://schemas.microsoft.com/office/powerpoint/2010/main" val="19095363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33</a:t>
            </a:fld>
            <a:endParaRPr lang="en-US"/>
          </a:p>
        </p:txBody>
      </p:sp>
    </p:spTree>
    <p:extLst>
      <p:ext uri="{BB962C8B-B14F-4D97-AF65-F5344CB8AC3E}">
        <p14:creationId xmlns:p14="http://schemas.microsoft.com/office/powerpoint/2010/main" val="1394311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34</a:t>
            </a:fld>
            <a:endParaRPr lang="en-US"/>
          </a:p>
        </p:txBody>
      </p:sp>
    </p:spTree>
    <p:extLst>
      <p:ext uri="{BB962C8B-B14F-4D97-AF65-F5344CB8AC3E}">
        <p14:creationId xmlns:p14="http://schemas.microsoft.com/office/powerpoint/2010/main" val="41306815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35</a:t>
            </a:fld>
            <a:endParaRPr lang="en-US"/>
          </a:p>
        </p:txBody>
      </p:sp>
    </p:spTree>
    <p:extLst>
      <p:ext uri="{BB962C8B-B14F-4D97-AF65-F5344CB8AC3E}">
        <p14:creationId xmlns:p14="http://schemas.microsoft.com/office/powerpoint/2010/main" val="40934817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36</a:t>
            </a:fld>
            <a:endParaRPr lang="en-US"/>
          </a:p>
        </p:txBody>
      </p:sp>
    </p:spTree>
    <p:extLst>
      <p:ext uri="{BB962C8B-B14F-4D97-AF65-F5344CB8AC3E}">
        <p14:creationId xmlns:p14="http://schemas.microsoft.com/office/powerpoint/2010/main" val="42903965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new data matrix A has the same dimensions as the original A, even after we drop the lowest strength categories; if students aren’t convinced, whiteboard the matrices as boxes as shown earlier and write out their dimensions </a:t>
            </a:r>
          </a:p>
        </p:txBody>
      </p:sp>
      <p:sp>
        <p:nvSpPr>
          <p:cNvPr id="4" name="Slide Number Placeholder 3"/>
          <p:cNvSpPr>
            <a:spLocks noGrp="1"/>
          </p:cNvSpPr>
          <p:nvPr>
            <p:ph type="sldNum" sz="quarter" idx="5"/>
          </p:nvPr>
        </p:nvSpPr>
        <p:spPr/>
        <p:txBody>
          <a:bodyPr/>
          <a:lstStyle/>
          <a:p>
            <a:fld id="{8CF41F1F-6717-D94B-80A5-A38F186FD215}" type="slidenum">
              <a:rPr lang="en-US" smtClean="0"/>
              <a:t>37</a:t>
            </a:fld>
            <a:endParaRPr lang="en-US"/>
          </a:p>
        </p:txBody>
      </p:sp>
    </p:spTree>
    <p:extLst>
      <p:ext uri="{BB962C8B-B14F-4D97-AF65-F5344CB8AC3E}">
        <p14:creationId xmlns:p14="http://schemas.microsoft.com/office/powerpoint/2010/main" val="16686958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we’re about to show visual explanation, so this doesn’t need to be clear right away. Again, just repeating jargon </a:t>
            </a:r>
          </a:p>
        </p:txBody>
      </p:sp>
      <p:sp>
        <p:nvSpPr>
          <p:cNvPr id="4" name="Slide Number Placeholder 3"/>
          <p:cNvSpPr>
            <a:spLocks noGrp="1"/>
          </p:cNvSpPr>
          <p:nvPr>
            <p:ph type="sldNum" sz="quarter" idx="5"/>
          </p:nvPr>
        </p:nvSpPr>
        <p:spPr/>
        <p:txBody>
          <a:bodyPr/>
          <a:lstStyle/>
          <a:p>
            <a:fld id="{8CF41F1F-6717-D94B-80A5-A38F186FD215}" type="slidenum">
              <a:rPr lang="en-US" smtClean="0"/>
              <a:t>39</a:t>
            </a:fld>
            <a:endParaRPr lang="en-US"/>
          </a:p>
        </p:txBody>
      </p:sp>
    </p:spTree>
    <p:extLst>
      <p:ext uri="{BB962C8B-B14F-4D97-AF65-F5344CB8AC3E}">
        <p14:creationId xmlns:p14="http://schemas.microsoft.com/office/powerpoint/2010/main" val="14736250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43</a:t>
            </a:fld>
            <a:endParaRPr lang="en-US"/>
          </a:p>
        </p:txBody>
      </p:sp>
    </p:spTree>
    <p:extLst>
      <p:ext uri="{BB962C8B-B14F-4D97-AF65-F5344CB8AC3E}">
        <p14:creationId xmlns:p14="http://schemas.microsoft.com/office/powerpoint/2010/main" val="40862279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B162AD7D-C571-4D89-A6AF-1540B21F801A}" type="slidenum">
              <a:rPr lang="en-CA" smtClean="0"/>
              <a:t>46</a:t>
            </a:fld>
            <a:endParaRPr lang="en-CA" dirty="0"/>
          </a:p>
        </p:txBody>
      </p:sp>
    </p:spTree>
    <p:extLst>
      <p:ext uri="{BB962C8B-B14F-4D97-AF65-F5344CB8AC3E}">
        <p14:creationId xmlns:p14="http://schemas.microsoft.com/office/powerpoint/2010/main" val="1275420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2D data in the chart, but it can be well approximated by 1D, or the distance along the pink line </a:t>
            </a:r>
          </a:p>
        </p:txBody>
      </p:sp>
      <p:sp>
        <p:nvSpPr>
          <p:cNvPr id="4" name="Slide Number Placeholder 3"/>
          <p:cNvSpPr>
            <a:spLocks noGrp="1"/>
          </p:cNvSpPr>
          <p:nvPr>
            <p:ph type="sldNum" sz="quarter" idx="5"/>
          </p:nvPr>
        </p:nvSpPr>
        <p:spPr/>
        <p:txBody>
          <a:bodyPr/>
          <a:lstStyle/>
          <a:p>
            <a:fld id="{8CF41F1F-6717-D94B-80A5-A38F186FD215}" type="slidenum">
              <a:rPr lang="en-US" smtClean="0"/>
              <a:t>5</a:t>
            </a:fld>
            <a:endParaRPr lang="en-US"/>
          </a:p>
        </p:txBody>
      </p:sp>
    </p:spTree>
    <p:extLst>
      <p:ext uri="{BB962C8B-B14F-4D97-AF65-F5344CB8AC3E}">
        <p14:creationId xmlns:p14="http://schemas.microsoft.com/office/powerpoint/2010/main" val="16062969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B162AD7D-C571-4D89-A6AF-1540B21F801A}" type="slidenum">
              <a:rPr lang="en-CA" smtClean="0"/>
              <a:t>47</a:t>
            </a:fld>
            <a:endParaRPr lang="en-CA" dirty="0"/>
          </a:p>
        </p:txBody>
      </p:sp>
    </p:spTree>
    <p:extLst>
      <p:ext uri="{BB962C8B-B14F-4D97-AF65-F5344CB8AC3E}">
        <p14:creationId xmlns:p14="http://schemas.microsoft.com/office/powerpoint/2010/main" val="20643456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decided not to include a discussion of </a:t>
            </a:r>
            <a:r>
              <a:rPr lang="en-US" dirty="0" err="1"/>
              <a:t>eigendecomposition</a:t>
            </a:r>
            <a:r>
              <a:rPr lang="en-US" dirty="0"/>
              <a:t>. Note that </a:t>
            </a:r>
            <a:r>
              <a:rPr lang="en-US" dirty="0" err="1"/>
              <a:t>sklearn</a:t>
            </a:r>
            <a:r>
              <a:rPr lang="en-US" dirty="0"/>
              <a:t> is doing SVD for PCA under the hood. When I’ve tried to explain the math difference, I’ve had little luck and just made students more confused. My feeling is that it’s okay to fudge the difference between SVD and PCA. </a:t>
            </a:r>
          </a:p>
        </p:txBody>
      </p:sp>
      <p:sp>
        <p:nvSpPr>
          <p:cNvPr id="4" name="Slide Number Placeholder 3"/>
          <p:cNvSpPr>
            <a:spLocks noGrp="1"/>
          </p:cNvSpPr>
          <p:nvPr>
            <p:ph type="sldNum" sz="quarter" idx="5"/>
          </p:nvPr>
        </p:nvSpPr>
        <p:spPr/>
        <p:txBody>
          <a:bodyPr/>
          <a:lstStyle/>
          <a:p>
            <a:fld id="{8CF41F1F-6717-D94B-80A5-A38F186FD215}" type="slidenum">
              <a:rPr lang="en-US" smtClean="0"/>
              <a:t>54</a:t>
            </a:fld>
            <a:endParaRPr lang="en-US"/>
          </a:p>
        </p:txBody>
      </p:sp>
    </p:spTree>
    <p:extLst>
      <p:ext uri="{BB962C8B-B14F-4D97-AF65-F5344CB8AC3E}">
        <p14:creationId xmlns:p14="http://schemas.microsoft.com/office/powerpoint/2010/main" val="2542313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intentionally left </a:t>
            </a:r>
            <a:r>
              <a:rPr lang="en-US" dirty="0" err="1"/>
              <a:t>eigendecomposition</a:t>
            </a:r>
            <a:r>
              <a:rPr lang="en-US" dirty="0"/>
              <a:t> out of this deck, so I’d fudge around the fact that PCA isn’t exactly SVD. I’d settle for the fact that PCA does math a little differently, but it can run into issues that SVD avoids. And I’d add that </a:t>
            </a:r>
            <a:r>
              <a:rPr lang="en-US" dirty="0" err="1"/>
              <a:t>sklearn</a:t>
            </a:r>
            <a:r>
              <a:rPr lang="en-US" dirty="0"/>
              <a:t> does SVD under the hood anyway. </a:t>
            </a:r>
          </a:p>
        </p:txBody>
      </p:sp>
      <p:sp>
        <p:nvSpPr>
          <p:cNvPr id="4" name="Slide Number Placeholder 3"/>
          <p:cNvSpPr>
            <a:spLocks noGrp="1"/>
          </p:cNvSpPr>
          <p:nvPr>
            <p:ph type="sldNum" sz="quarter" idx="5"/>
          </p:nvPr>
        </p:nvSpPr>
        <p:spPr/>
        <p:txBody>
          <a:bodyPr/>
          <a:lstStyle/>
          <a:p>
            <a:fld id="{8CF41F1F-6717-D94B-80A5-A38F186FD215}" type="slidenum">
              <a:rPr lang="en-US" smtClean="0"/>
              <a:t>58</a:t>
            </a:fld>
            <a:endParaRPr lang="en-US"/>
          </a:p>
        </p:txBody>
      </p:sp>
    </p:spTree>
    <p:extLst>
      <p:ext uri="{BB962C8B-B14F-4D97-AF65-F5344CB8AC3E}">
        <p14:creationId xmlns:p14="http://schemas.microsoft.com/office/powerpoint/2010/main" val="10776299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take this last part of eigen-stuff out. I’m not sure it adds much to understanding, but adding it in just in case you have a cohort / students for whom it could be useful. I’ll also add a scan of the pages I’ve used for whiteboarding this, in case you decide to whiteboard </a:t>
            </a:r>
            <a:r>
              <a:rPr lang="en-US" dirty="0" err="1"/>
              <a:t>eigendecomp</a:t>
            </a:r>
            <a:r>
              <a:rPr lang="en-US" dirty="0"/>
              <a:t>. </a:t>
            </a:r>
          </a:p>
        </p:txBody>
      </p:sp>
      <p:sp>
        <p:nvSpPr>
          <p:cNvPr id="4" name="Slide Number Placeholder 3"/>
          <p:cNvSpPr>
            <a:spLocks noGrp="1"/>
          </p:cNvSpPr>
          <p:nvPr>
            <p:ph type="sldNum" sz="quarter" idx="5"/>
          </p:nvPr>
        </p:nvSpPr>
        <p:spPr/>
        <p:txBody>
          <a:bodyPr/>
          <a:lstStyle/>
          <a:p>
            <a:fld id="{8CF41F1F-6717-D94B-80A5-A38F186FD215}" type="slidenum">
              <a:rPr lang="en-US" smtClean="0"/>
              <a:t>59</a:t>
            </a:fld>
            <a:endParaRPr lang="en-US"/>
          </a:p>
        </p:txBody>
      </p:sp>
    </p:spTree>
    <p:extLst>
      <p:ext uri="{BB962C8B-B14F-4D97-AF65-F5344CB8AC3E}">
        <p14:creationId xmlns:p14="http://schemas.microsoft.com/office/powerpoint/2010/main" val="1577950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2D data in the chart, but it can be well approximated by 1D, or the distance along the pink line </a:t>
            </a:r>
          </a:p>
        </p:txBody>
      </p:sp>
      <p:sp>
        <p:nvSpPr>
          <p:cNvPr id="4" name="Slide Number Placeholder 3"/>
          <p:cNvSpPr>
            <a:spLocks noGrp="1"/>
          </p:cNvSpPr>
          <p:nvPr>
            <p:ph type="sldNum" sz="quarter" idx="5"/>
          </p:nvPr>
        </p:nvSpPr>
        <p:spPr/>
        <p:txBody>
          <a:bodyPr/>
          <a:lstStyle/>
          <a:p>
            <a:fld id="{8CF41F1F-6717-D94B-80A5-A38F186FD215}" type="slidenum">
              <a:rPr lang="en-US" smtClean="0"/>
              <a:t>6</a:t>
            </a:fld>
            <a:endParaRPr lang="en-US"/>
          </a:p>
        </p:txBody>
      </p:sp>
    </p:spTree>
    <p:extLst>
      <p:ext uri="{BB962C8B-B14F-4D97-AF65-F5344CB8AC3E}">
        <p14:creationId xmlns:p14="http://schemas.microsoft.com/office/powerpoint/2010/main" val="3054723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7</a:t>
            </a:fld>
            <a:endParaRPr lang="en-US"/>
          </a:p>
        </p:txBody>
      </p:sp>
    </p:spTree>
    <p:extLst>
      <p:ext uri="{BB962C8B-B14F-4D97-AF65-F5344CB8AC3E}">
        <p14:creationId xmlns:p14="http://schemas.microsoft.com/office/powerpoint/2010/main" val="1173901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prior slide is about emphasizing the assumption that data isn’t equally scattered in all dimensions (not equal variance) and that’s why we might be okay getting rid of some of these dimensions; this slide is more specifically about the fact that taking away a dimension can help us see our data more clearly (not necessarily intuitive) </a:t>
            </a:r>
          </a:p>
        </p:txBody>
      </p:sp>
      <p:sp>
        <p:nvSpPr>
          <p:cNvPr id="4" name="Slide Number Placeholder 3"/>
          <p:cNvSpPr>
            <a:spLocks noGrp="1"/>
          </p:cNvSpPr>
          <p:nvPr>
            <p:ph type="sldNum" sz="quarter" idx="5"/>
          </p:nvPr>
        </p:nvSpPr>
        <p:spPr/>
        <p:txBody>
          <a:bodyPr/>
          <a:lstStyle/>
          <a:p>
            <a:fld id="{8CF41F1F-6717-D94B-80A5-A38F186FD215}" type="slidenum">
              <a:rPr lang="en-US" smtClean="0"/>
              <a:t>8</a:t>
            </a:fld>
            <a:endParaRPr lang="en-US"/>
          </a:p>
        </p:txBody>
      </p:sp>
    </p:spTree>
    <p:extLst>
      <p:ext uri="{BB962C8B-B14F-4D97-AF65-F5344CB8AC3E}">
        <p14:creationId xmlns:p14="http://schemas.microsoft.com/office/powerpoint/2010/main" val="3668576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 lot of words. Pause at this point to explain the pedagogical benefits of repeated exposure. I usually say that I’m about to say a bunch of technical terms, but that we’re going to see a concrete example soon, but it’s nice to be exposed to some jargon right away. I think this repetition helps with math-y topics like this one.</a:t>
            </a:r>
          </a:p>
        </p:txBody>
      </p:sp>
      <p:sp>
        <p:nvSpPr>
          <p:cNvPr id="4" name="Slide Number Placeholder 3"/>
          <p:cNvSpPr>
            <a:spLocks noGrp="1"/>
          </p:cNvSpPr>
          <p:nvPr>
            <p:ph type="sldNum" sz="quarter" idx="5"/>
          </p:nvPr>
        </p:nvSpPr>
        <p:spPr/>
        <p:txBody>
          <a:bodyPr/>
          <a:lstStyle/>
          <a:p>
            <a:fld id="{8CF41F1F-6717-D94B-80A5-A38F186FD215}" type="slidenum">
              <a:rPr lang="en-US" smtClean="0"/>
              <a:t>10</a:t>
            </a:fld>
            <a:endParaRPr lang="en-US"/>
          </a:p>
        </p:txBody>
      </p:sp>
    </p:spTree>
    <p:extLst>
      <p:ext uri="{BB962C8B-B14F-4D97-AF65-F5344CB8AC3E}">
        <p14:creationId xmlns:p14="http://schemas.microsoft.com/office/powerpoint/2010/main" val="4294945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11</a:t>
            </a:fld>
            <a:endParaRPr lang="en-US"/>
          </a:p>
        </p:txBody>
      </p:sp>
    </p:spTree>
    <p:extLst>
      <p:ext uri="{BB962C8B-B14F-4D97-AF65-F5344CB8AC3E}">
        <p14:creationId xmlns:p14="http://schemas.microsoft.com/office/powerpoint/2010/main" val="315338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F41F1F-6717-D94B-80A5-A38F186FD215}" type="slidenum">
              <a:rPr lang="en-US" smtClean="0"/>
              <a:t>12</a:t>
            </a:fld>
            <a:endParaRPr lang="en-US"/>
          </a:p>
        </p:txBody>
      </p:sp>
    </p:spTree>
    <p:extLst>
      <p:ext uri="{BB962C8B-B14F-4D97-AF65-F5344CB8AC3E}">
        <p14:creationId xmlns:p14="http://schemas.microsoft.com/office/powerpoint/2010/main" val="4225565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63070" y="752546"/>
            <a:ext cx="9611016" cy="3438454"/>
          </a:xfrm>
          <a:prstGeom prst="rect">
            <a:avLst/>
          </a:prstGeom>
        </p:spPr>
        <p:txBody>
          <a:bodyPr anchor="t" anchorCtr="0"/>
          <a:lstStyle>
            <a:lvl1pPr>
              <a:defRPr sz="6600">
                <a:solidFill>
                  <a:schemeClr val="bg1"/>
                </a:solidFill>
              </a:defRPr>
            </a:lvl1pPr>
          </a:lstStyle>
          <a:p>
            <a:r>
              <a:rPr lang="en-US" dirty="0"/>
              <a:t>CLICK TO EDIT MASTER TITLE STYLE</a:t>
            </a:r>
          </a:p>
        </p:txBody>
      </p:sp>
      <p:pic>
        <p:nvPicPr>
          <p:cNvPr id="18" name="Picture 17">
            <a:extLst>
              <a:ext uri="{FF2B5EF4-FFF2-40B4-BE49-F238E27FC236}">
                <a16:creationId xmlns:a16="http://schemas.microsoft.com/office/drawing/2014/main" xmlns="" id="{61AB164B-0894-B142-A83D-CC15DEBBD684}"/>
              </a:ext>
            </a:extLst>
          </p:cNvPr>
          <p:cNvPicPr>
            <a:picLocks noChangeAspect="1"/>
          </p:cNvPicPr>
          <p:nvPr userDrawn="1"/>
        </p:nvPicPr>
        <p:blipFill>
          <a:blip r:embed="rId2">
            <a:alphaModFix amt="40000"/>
          </a:blip>
          <a:stretch>
            <a:fillRect/>
          </a:stretch>
        </p:blipFill>
        <p:spPr>
          <a:xfrm>
            <a:off x="11293830" y="5627914"/>
            <a:ext cx="571457" cy="909136"/>
          </a:xfrm>
          <a:prstGeom prst="rect">
            <a:avLst/>
          </a:prstGeom>
        </p:spPr>
      </p:pic>
      <p:sp>
        <p:nvSpPr>
          <p:cNvPr id="24" name="Rectangle 23">
            <a:extLst>
              <a:ext uri="{FF2B5EF4-FFF2-40B4-BE49-F238E27FC236}">
                <a16:creationId xmlns:a16="http://schemas.microsoft.com/office/drawing/2014/main" xmlns="" id="{FCAA1506-7899-5843-A44E-BB8E80613307}"/>
              </a:ext>
            </a:extLst>
          </p:cNvPr>
          <p:cNvSpPr/>
          <p:nvPr userDrawn="1"/>
        </p:nvSpPr>
        <p:spPr>
          <a:xfrm>
            <a:off x="0" y="0"/>
            <a:ext cx="108857" cy="685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42911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3006" y="4876787"/>
            <a:ext cx="9570194" cy="566738"/>
          </a:xfrm>
          <a:prstGeom prst="rect">
            <a:avLst/>
          </a:prstGeom>
        </p:spPr>
        <p:txBody>
          <a:bodyPr anchor="t" anchorCtr="0">
            <a:normAutofit/>
          </a:bodyPr>
          <a:lstStyle>
            <a:lvl1pPr algn="l">
              <a:defRPr sz="2400" b="0" spc="0">
                <a:solidFill>
                  <a:schemeClr val="tx1">
                    <a:lumMod val="65000"/>
                    <a:lumOff val="35000"/>
                  </a:schemeClr>
                </a:solidFill>
              </a:defRPr>
            </a:lvl1pPr>
          </a:lstStyle>
          <a:p>
            <a:r>
              <a:rPr lang="en-US" dirty="0"/>
              <a:t>Click to edit Master title style</a:t>
            </a:r>
          </a:p>
        </p:txBody>
      </p:sp>
      <p:sp>
        <p:nvSpPr>
          <p:cNvPr id="3" name="Picture Placeholder 2"/>
          <p:cNvSpPr>
            <a:spLocks noGrp="1" noChangeAspect="1"/>
          </p:cNvSpPr>
          <p:nvPr>
            <p:ph type="pic" idx="1"/>
          </p:nvPr>
        </p:nvSpPr>
        <p:spPr>
          <a:xfrm>
            <a:off x="793004" y="762000"/>
            <a:ext cx="9570195" cy="3640666"/>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793005" y="5443525"/>
            <a:ext cx="9570193" cy="493712"/>
          </a:xfrm>
        </p:spPr>
        <p:txBody>
          <a:bodyPr>
            <a:normAutofit/>
          </a:bodyPr>
          <a:lstStyle>
            <a:lvl1pPr marL="0" indent="0">
              <a:buNone/>
              <a:defRPr sz="16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8" name="Straight Connector 7">
            <a:extLst>
              <a:ext uri="{FF2B5EF4-FFF2-40B4-BE49-F238E27FC236}">
                <a16:creationId xmlns:a16="http://schemas.microsoft.com/office/drawing/2014/main" xmlns="" id="{F346D643-3D40-A544-BA11-C5702B803186}"/>
              </a:ext>
            </a:extLst>
          </p:cNvPr>
          <p:cNvCxnSpPr>
            <a:cxnSpLocks/>
          </p:cNvCxnSpPr>
          <p:nvPr userDrawn="1"/>
        </p:nvCxnSpPr>
        <p:spPr>
          <a:xfrm>
            <a:off x="793005" y="4816208"/>
            <a:ext cx="9570194"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1319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698" y="892627"/>
            <a:ext cx="7720018" cy="3286125"/>
          </a:xfrm>
          <a:prstGeom prst="rect">
            <a:avLst/>
          </a:prstGeom>
        </p:spPr>
        <p:txBody>
          <a:bodyPr/>
          <a:lstStyle>
            <a:lvl1pPr>
              <a:defRPr sz="4800" spc="0"/>
            </a:lvl1pPr>
          </a:lstStyle>
          <a:p>
            <a:r>
              <a:rPr lang="en-US" dirty="0"/>
              <a:t>Click to edit Master title style</a:t>
            </a:r>
          </a:p>
        </p:txBody>
      </p:sp>
      <p:sp>
        <p:nvSpPr>
          <p:cNvPr id="11" name="Text Placeholder 3"/>
          <p:cNvSpPr>
            <a:spLocks noGrp="1"/>
          </p:cNvSpPr>
          <p:nvPr>
            <p:ph type="body" sz="half" idx="14" hasCustomPrompt="1"/>
          </p:nvPr>
        </p:nvSpPr>
        <p:spPr>
          <a:xfrm>
            <a:off x="1289272" y="4401911"/>
            <a:ext cx="7279649" cy="498747"/>
          </a:xfrm>
        </p:spPr>
        <p:txBody>
          <a:bodyPr vert="horz" lIns="91440" tIns="45720" rIns="91440" bIns="45720" rtlCol="0" anchor="t">
            <a:normAutofit/>
          </a:bodyPr>
          <a:lstStyle>
            <a:lvl1pPr marL="0" indent="0">
              <a:buNone/>
              <a:defRPr lang="en-US" sz="18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 QUOTE AUTHOR</a:t>
            </a:r>
          </a:p>
        </p:txBody>
      </p:sp>
      <p:sp>
        <p:nvSpPr>
          <p:cNvPr id="12" name="TextBox 11"/>
          <p:cNvSpPr txBox="1"/>
          <p:nvPr/>
        </p:nvSpPr>
        <p:spPr>
          <a:xfrm>
            <a:off x="411160" y="416081"/>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8976705" y="3431630"/>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45219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Sid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4640" y="1234439"/>
            <a:ext cx="7720018" cy="828041"/>
          </a:xfrm>
          <a:prstGeom prst="rect">
            <a:avLst/>
          </a:prstGeom>
        </p:spPr>
        <p:txBody>
          <a:bodyPr/>
          <a:lstStyle>
            <a:lvl1pPr>
              <a:defRPr sz="4800"/>
            </a:lvl1pPr>
          </a:lstStyle>
          <a:p>
            <a:r>
              <a:rPr lang="en-US" dirty="0"/>
              <a:t>TITLE GOES HERE</a:t>
            </a:r>
          </a:p>
        </p:txBody>
      </p:sp>
      <p:sp>
        <p:nvSpPr>
          <p:cNvPr id="9" name="Text Placeholder 7">
            <a:extLst>
              <a:ext uri="{FF2B5EF4-FFF2-40B4-BE49-F238E27FC236}">
                <a16:creationId xmlns:a16="http://schemas.microsoft.com/office/drawing/2014/main" xmlns="" id="{0C302B9C-2E99-DD43-B6BC-73FCC0BAA519}"/>
              </a:ext>
            </a:extLst>
          </p:cNvPr>
          <p:cNvSpPr>
            <a:spLocks noGrp="1"/>
          </p:cNvSpPr>
          <p:nvPr>
            <p:ph type="body" sz="quarter" idx="12"/>
          </p:nvPr>
        </p:nvSpPr>
        <p:spPr>
          <a:xfrm>
            <a:off x="694640" y="2393632"/>
            <a:ext cx="7720018" cy="2361248"/>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stStyle>
          <a:p>
            <a:pPr lvl="0"/>
            <a:r>
              <a:rPr lang="en-US" dirty="0"/>
              <a:t>Edit Master text styles</a:t>
            </a:r>
          </a:p>
        </p:txBody>
      </p:sp>
      <p:sp>
        <p:nvSpPr>
          <p:cNvPr id="4" name="Rounded Rectangle 3">
            <a:extLst>
              <a:ext uri="{FF2B5EF4-FFF2-40B4-BE49-F238E27FC236}">
                <a16:creationId xmlns:a16="http://schemas.microsoft.com/office/drawing/2014/main" xmlns="" id="{7F177E7E-7C5D-534C-BCB5-67E15CA69734}"/>
              </a:ext>
            </a:extLst>
          </p:cNvPr>
          <p:cNvSpPr/>
          <p:nvPr userDrawn="1"/>
        </p:nvSpPr>
        <p:spPr>
          <a:xfrm>
            <a:off x="694640" y="4968240"/>
            <a:ext cx="4672017" cy="65024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CALL OUT or CALL TO ACTION can go here</a:t>
            </a:r>
          </a:p>
        </p:txBody>
      </p:sp>
    </p:spTree>
    <p:extLst>
      <p:ext uri="{BB962C8B-B14F-4D97-AF65-F5344CB8AC3E}">
        <p14:creationId xmlns:p14="http://schemas.microsoft.com/office/powerpoint/2010/main" val="24334932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5987" y="2962275"/>
            <a:ext cx="2946866"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16" name="Text Placeholder 3"/>
          <p:cNvSpPr>
            <a:spLocks noGrp="1"/>
          </p:cNvSpPr>
          <p:nvPr>
            <p:ph type="body" sz="half" idx="15"/>
          </p:nvPr>
        </p:nvSpPr>
        <p:spPr>
          <a:xfrm>
            <a:off x="645503" y="3648075"/>
            <a:ext cx="2927350"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76699" y="2962275"/>
            <a:ext cx="2936241"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19" name="Text Placeholder 3"/>
          <p:cNvSpPr>
            <a:spLocks noGrp="1"/>
          </p:cNvSpPr>
          <p:nvPr>
            <p:ph type="body" sz="half" idx="16"/>
          </p:nvPr>
        </p:nvSpPr>
        <p:spPr>
          <a:xfrm>
            <a:off x="3866146" y="3648075"/>
            <a:ext cx="2946794"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17740" y="2962275"/>
            <a:ext cx="2932113"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0" name="Text Placeholder 3"/>
          <p:cNvSpPr>
            <a:spLocks noGrp="1"/>
          </p:cNvSpPr>
          <p:nvPr>
            <p:ph type="body" sz="half" idx="17"/>
          </p:nvPr>
        </p:nvSpPr>
        <p:spPr>
          <a:xfrm>
            <a:off x="7117740" y="3648075"/>
            <a:ext cx="2932113" cy="2381250"/>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a:cxnSpLocks/>
          </p:cNvCxnSpPr>
          <p:nvPr/>
        </p:nvCxnSpPr>
        <p:spPr>
          <a:xfrm>
            <a:off x="3719182" y="3114675"/>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6955267" y="3114675"/>
            <a:ext cx="0" cy="291465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a16="http://schemas.microsoft.com/office/drawing/2014/main" xmlns="" id="{851FE1CA-4C16-AD45-BD54-500EEF78CC41}"/>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
        <p:nvSpPr>
          <p:cNvPr id="22" name="Oval 21">
            <a:extLst>
              <a:ext uri="{FF2B5EF4-FFF2-40B4-BE49-F238E27FC236}">
                <a16:creationId xmlns:a16="http://schemas.microsoft.com/office/drawing/2014/main" xmlns="" id="{69525150-06D1-F64E-A049-783F7E29F5F6}"/>
              </a:ext>
            </a:extLst>
          </p:cNvPr>
          <p:cNvSpPr/>
          <p:nvPr userDrawn="1"/>
        </p:nvSpPr>
        <p:spPr>
          <a:xfrm>
            <a:off x="721237"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xmlns="" id="{AAE72322-60BD-2643-8938-E19617DB5104}"/>
              </a:ext>
            </a:extLst>
          </p:cNvPr>
          <p:cNvSpPr/>
          <p:nvPr userDrawn="1"/>
        </p:nvSpPr>
        <p:spPr>
          <a:xfrm>
            <a:off x="3971949"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xmlns="" id="{90C76404-DA09-8443-9D3C-1696077594EF}"/>
              </a:ext>
            </a:extLst>
          </p:cNvPr>
          <p:cNvSpPr/>
          <p:nvPr userDrawn="1"/>
        </p:nvSpPr>
        <p:spPr>
          <a:xfrm>
            <a:off x="7212990" y="1633537"/>
            <a:ext cx="1266825" cy="1266825"/>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75987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52463" y="3641349"/>
            <a:ext cx="2940050"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9" name="Picture Placeholder 2"/>
          <p:cNvSpPr>
            <a:spLocks noGrp="1" noChangeAspect="1"/>
          </p:cNvSpPr>
          <p:nvPr>
            <p:ph type="pic" idx="15"/>
          </p:nvPr>
        </p:nvSpPr>
        <p:spPr>
          <a:xfrm>
            <a:off x="652463" y="1819275"/>
            <a:ext cx="2940050"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217611"/>
            <a:ext cx="2940050"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3641349"/>
            <a:ext cx="2930525"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30" name="Picture Placeholder 2"/>
          <p:cNvSpPr>
            <a:spLocks noGrp="1" noChangeAspect="1"/>
          </p:cNvSpPr>
          <p:nvPr>
            <p:ph type="pic" idx="21"/>
          </p:nvPr>
        </p:nvSpPr>
        <p:spPr>
          <a:xfrm>
            <a:off x="3889374" y="1819275"/>
            <a:ext cx="2930525"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217610"/>
            <a:ext cx="2934406"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3641349"/>
            <a:ext cx="2932113"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31" name="Picture Placeholder 2"/>
          <p:cNvSpPr>
            <a:spLocks noGrp="1" noChangeAspect="1"/>
          </p:cNvSpPr>
          <p:nvPr>
            <p:ph type="pic" idx="22"/>
          </p:nvPr>
        </p:nvSpPr>
        <p:spPr>
          <a:xfrm>
            <a:off x="7124699" y="1819275"/>
            <a:ext cx="2932113" cy="1524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217608"/>
            <a:ext cx="2935997" cy="1487865"/>
          </a:xfrm>
        </p:spPr>
        <p:txBody>
          <a:bodyPr anchor="t">
            <a:normAutofit/>
          </a:bodyPr>
          <a:lstStyle>
            <a:lvl1pPr marL="0" indent="0">
              <a:buNone/>
              <a:defRPr sz="14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1743075"/>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1743075"/>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xmlns="" id="{F638FCE4-00A7-BB4E-98EC-AB681132F6D2}"/>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582463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587004"/>
            <a:ext cx="8825658" cy="1683992"/>
          </a:xfrm>
          <a:prstGeom prst="rect">
            <a:avLst/>
          </a:prstGeom>
        </p:spPr>
        <p:txBody>
          <a:bodyPr anchor="t" anchorCtr="0"/>
          <a:lstStyle>
            <a:lvl1pPr algn="ctr">
              <a:defRPr sz="9600">
                <a:solidFill>
                  <a:schemeClr val="bg1"/>
                </a:solidFill>
              </a:defRPr>
            </a:lvl1pPr>
          </a:lstStyle>
          <a:p>
            <a:r>
              <a:rPr lang="en-US" dirty="0"/>
              <a:t>THANK YOU!</a:t>
            </a:r>
          </a:p>
        </p:txBody>
      </p:sp>
      <p:cxnSp>
        <p:nvCxnSpPr>
          <p:cNvPr id="14" name="Straight Connector 13">
            <a:extLst>
              <a:ext uri="{FF2B5EF4-FFF2-40B4-BE49-F238E27FC236}">
                <a16:creationId xmlns:a16="http://schemas.microsoft.com/office/drawing/2014/main" xmlns="" id="{E7AB3F4A-6E4A-9441-A32E-6DB59118411A}"/>
              </a:ext>
            </a:extLst>
          </p:cNvPr>
          <p:cNvCxnSpPr>
            <a:cxnSpLocks/>
          </p:cNvCxnSpPr>
          <p:nvPr userDrawn="1"/>
        </p:nvCxnSpPr>
        <p:spPr>
          <a:xfrm>
            <a:off x="5443866" y="4568659"/>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A7502509-4FE6-E24C-AA96-C740FC421C24}"/>
              </a:ext>
            </a:extLst>
          </p:cNvPr>
          <p:cNvSpPr/>
          <p:nvPr userDrawn="1"/>
        </p:nvSpPr>
        <p:spPr>
          <a:xfrm>
            <a:off x="5737781"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5" name="Picture 14">
            <a:extLst>
              <a:ext uri="{FF2B5EF4-FFF2-40B4-BE49-F238E27FC236}">
                <a16:creationId xmlns:a16="http://schemas.microsoft.com/office/drawing/2014/main" xmlns="" id="{87B1010D-DEFC-A24B-9C13-2017C9E2029E}"/>
              </a:ext>
            </a:extLst>
          </p:cNvPr>
          <p:cNvPicPr>
            <a:picLocks noChangeAspect="1"/>
          </p:cNvPicPr>
          <p:nvPr userDrawn="1"/>
        </p:nvPicPr>
        <p:blipFill>
          <a:blip r:embed="rId2"/>
          <a:stretch>
            <a:fillRect/>
          </a:stretch>
        </p:blipFill>
        <p:spPr>
          <a:xfrm>
            <a:off x="5872517" y="480150"/>
            <a:ext cx="416327" cy="526086"/>
          </a:xfrm>
          <a:prstGeom prst="rect">
            <a:avLst/>
          </a:prstGeom>
        </p:spPr>
      </p:pic>
    </p:spTree>
    <p:extLst>
      <p:ext uri="{BB962C8B-B14F-4D97-AF65-F5344CB8AC3E}">
        <p14:creationId xmlns:p14="http://schemas.microsoft.com/office/powerpoint/2010/main" val="2415640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55996" y="2038198"/>
            <a:ext cx="8825658" cy="2619548"/>
          </a:xfrm>
          <a:prstGeom prst="rect">
            <a:avLst/>
          </a:prstGeom>
        </p:spPr>
        <p:txBody>
          <a:bodyPr anchor="t" anchorCtr="0"/>
          <a:lstStyle>
            <a:lvl1pPr algn="ctr">
              <a:defRPr sz="7200">
                <a:solidFill>
                  <a:schemeClr val="bg1"/>
                </a:solidFill>
              </a:defRPr>
            </a:lvl1pPr>
          </a:lstStyle>
          <a:p>
            <a:r>
              <a:rPr lang="en-US" dirty="0"/>
              <a:t>SECTION</a:t>
            </a:r>
            <a:br>
              <a:rPr lang="en-US" dirty="0"/>
            </a:br>
            <a:r>
              <a:rPr lang="en-US" dirty="0"/>
              <a:t>TITLE</a:t>
            </a:r>
          </a:p>
        </p:txBody>
      </p:sp>
      <p:sp>
        <p:nvSpPr>
          <p:cNvPr id="3" name="Subtitle 2"/>
          <p:cNvSpPr>
            <a:spLocks noGrp="1"/>
          </p:cNvSpPr>
          <p:nvPr>
            <p:ph type="subTitle" idx="1"/>
          </p:nvPr>
        </p:nvSpPr>
        <p:spPr>
          <a:xfrm>
            <a:off x="1655996" y="5061770"/>
            <a:ext cx="8825658" cy="646390"/>
          </a:xfrm>
        </p:spPr>
        <p:txBody>
          <a:bodyPr anchor="t"/>
          <a:lstStyle>
            <a:lvl1pPr marL="0" indent="0" algn="ctr">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4" name="Straight Connector 13">
            <a:extLst>
              <a:ext uri="{FF2B5EF4-FFF2-40B4-BE49-F238E27FC236}">
                <a16:creationId xmlns:a16="http://schemas.microsoft.com/office/drawing/2014/main" xmlns="" id="{E7AB3F4A-6E4A-9441-A32E-6DB59118411A}"/>
              </a:ext>
            </a:extLst>
          </p:cNvPr>
          <p:cNvCxnSpPr>
            <a:cxnSpLocks/>
          </p:cNvCxnSpPr>
          <p:nvPr userDrawn="1"/>
        </p:nvCxnSpPr>
        <p:spPr>
          <a:xfrm>
            <a:off x="5443866" y="4693486"/>
            <a:ext cx="1249917"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xmlns="" id="{9FBE9B87-5D1F-E94B-B539-EC11664BD536}"/>
              </a:ext>
            </a:extLst>
          </p:cNvPr>
          <p:cNvSpPr/>
          <p:nvPr userDrawn="1"/>
        </p:nvSpPr>
        <p:spPr>
          <a:xfrm>
            <a:off x="5737781" y="0"/>
            <a:ext cx="685800" cy="114300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0" name="Picture 9">
            <a:extLst>
              <a:ext uri="{FF2B5EF4-FFF2-40B4-BE49-F238E27FC236}">
                <a16:creationId xmlns:a16="http://schemas.microsoft.com/office/drawing/2014/main" xmlns="" id="{F5CA907F-9252-0B49-807C-E526EE69491B}"/>
              </a:ext>
            </a:extLst>
          </p:cNvPr>
          <p:cNvPicPr>
            <a:picLocks noChangeAspect="1"/>
          </p:cNvPicPr>
          <p:nvPr userDrawn="1"/>
        </p:nvPicPr>
        <p:blipFill>
          <a:blip r:embed="rId2"/>
          <a:stretch>
            <a:fillRect/>
          </a:stretch>
        </p:blipFill>
        <p:spPr>
          <a:xfrm>
            <a:off x="5872517" y="480150"/>
            <a:ext cx="416327" cy="526086"/>
          </a:xfrm>
          <a:prstGeom prst="rect">
            <a:avLst/>
          </a:prstGeom>
        </p:spPr>
      </p:pic>
    </p:spTree>
    <p:extLst>
      <p:ext uri="{BB962C8B-B14F-4D97-AF65-F5344CB8AC3E}">
        <p14:creationId xmlns:p14="http://schemas.microsoft.com/office/powerpoint/2010/main" val="104402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8936" y="338418"/>
            <a:ext cx="9660917" cy="985557"/>
          </a:xfrm>
          <a:prstGeom prst="rect">
            <a:avLst/>
          </a:prstGeom>
        </p:spPr>
        <p:txBody>
          <a:bodyPr/>
          <a:lstStyle>
            <a:lvl1pPr>
              <a:defRPr spc="300"/>
            </a:lvl1pPr>
          </a:lstStyle>
          <a:p>
            <a:r>
              <a:rPr lang="en-US" dirty="0"/>
              <a:t>SLIDE TITLE GOES HERE</a:t>
            </a:r>
          </a:p>
        </p:txBody>
      </p:sp>
      <p:sp>
        <p:nvSpPr>
          <p:cNvPr id="3" name="Content Placeholder 2"/>
          <p:cNvSpPr>
            <a:spLocks noGrp="1"/>
          </p:cNvSpPr>
          <p:nvPr>
            <p:ph idx="1"/>
          </p:nvPr>
        </p:nvSpPr>
        <p:spPr>
          <a:xfrm>
            <a:off x="388935" y="1590675"/>
            <a:ext cx="9660917" cy="4195481"/>
          </a:xfrm>
        </p:spPr>
        <p:txBody>
          <a:bodyPr/>
          <a:lstStyle>
            <a:lvl1pPr>
              <a:defRPr b="0" i="0">
                <a:solidFill>
                  <a:schemeClr val="tx1">
                    <a:lumMod val="65000"/>
                    <a:lumOff val="35000"/>
                  </a:schemeClr>
                </a:solidFill>
                <a:latin typeface="Calibri" panose="020F0502020204030204" pitchFamily="34" charset="0"/>
                <a:cs typeface="Calibri" panose="020F0502020204030204" pitchFamily="34" charset="0"/>
              </a:defRPr>
            </a:lvl1pPr>
            <a:lvl2pPr>
              <a:defRPr b="0" i="0">
                <a:solidFill>
                  <a:schemeClr val="tx1">
                    <a:lumMod val="65000"/>
                    <a:lumOff val="35000"/>
                  </a:schemeClr>
                </a:solidFill>
                <a:latin typeface="Calibri" panose="020F0502020204030204" pitchFamily="34" charset="0"/>
                <a:cs typeface="Calibri" panose="020F0502020204030204" pitchFamily="34" charset="0"/>
              </a:defRPr>
            </a:lvl2pPr>
            <a:lvl3pPr>
              <a:defRPr b="0" i="0">
                <a:solidFill>
                  <a:schemeClr val="tx1">
                    <a:lumMod val="65000"/>
                    <a:lumOff val="35000"/>
                  </a:schemeClr>
                </a:solidFill>
                <a:latin typeface="Calibri" panose="020F0502020204030204" pitchFamily="34" charset="0"/>
                <a:cs typeface="Calibri" panose="020F0502020204030204" pitchFamily="34" charset="0"/>
              </a:defRPr>
            </a:lvl3pPr>
            <a:lvl4pPr>
              <a:defRPr b="0" i="0">
                <a:solidFill>
                  <a:schemeClr val="tx1">
                    <a:lumMod val="65000"/>
                    <a:lumOff val="35000"/>
                  </a:schemeClr>
                </a:solidFill>
                <a:latin typeface="Calibri" panose="020F0502020204030204" pitchFamily="34" charset="0"/>
                <a:cs typeface="Calibri" panose="020F0502020204030204" pitchFamily="34" charset="0"/>
              </a:defRPr>
            </a:lvl4pPr>
            <a:lvl5pPr>
              <a:defRPr b="0" i="0">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0618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88936" y="1603375"/>
            <a:ext cx="4396339" cy="4195763"/>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940117" y="1598892"/>
            <a:ext cx="4396341" cy="4200245"/>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a16="http://schemas.microsoft.com/office/drawing/2014/main" xmlns="" id="{95FE8E80-A07B-124F-8B4E-82E6530FB6C5}"/>
              </a:ext>
            </a:extLst>
          </p:cNvPr>
          <p:cNvSpPr>
            <a:spLocks noGrp="1"/>
          </p:cNvSpPr>
          <p:nvPr>
            <p:ph type="title" hasCustomPrompt="1"/>
          </p:nvPr>
        </p:nvSpPr>
        <p:spPr>
          <a:xfrm>
            <a:off x="388936" y="338418"/>
            <a:ext cx="9660917" cy="985557"/>
          </a:xfrm>
          <a:prstGeom prst="rect">
            <a:avLst/>
          </a:prstGeom>
        </p:spPr>
        <p:txBody>
          <a:bodyPr/>
          <a:lstStyle>
            <a:lvl1pPr>
              <a:defRPr spc="300"/>
            </a:lvl1pPr>
          </a:lstStyle>
          <a:p>
            <a:r>
              <a:rPr lang="en-US" dirty="0"/>
              <a:t>SLIDE TITLE GOES HERE</a:t>
            </a:r>
          </a:p>
        </p:txBody>
      </p:sp>
    </p:spTree>
    <p:extLst>
      <p:ext uri="{BB962C8B-B14F-4D97-AF65-F5344CB8AC3E}">
        <p14:creationId xmlns:p14="http://schemas.microsoft.com/office/powerpoint/2010/main" val="2270334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388937" y="1591728"/>
            <a:ext cx="4396338"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COLUMN TITLE</a:t>
            </a:r>
          </a:p>
        </p:txBody>
      </p:sp>
      <p:sp>
        <p:nvSpPr>
          <p:cNvPr id="4" name="Content Placeholder 3"/>
          <p:cNvSpPr>
            <a:spLocks noGrp="1"/>
          </p:cNvSpPr>
          <p:nvPr>
            <p:ph sz="half" idx="2"/>
          </p:nvPr>
        </p:nvSpPr>
        <p:spPr>
          <a:xfrm>
            <a:off x="388936" y="2201328"/>
            <a:ext cx="4396339" cy="3741738"/>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4940119" y="1591728"/>
            <a:ext cx="4396339" cy="576262"/>
          </a:xfrm>
        </p:spPr>
        <p:txBody>
          <a:bodyPr anchor="b">
            <a:noAutofit/>
          </a:bodyPr>
          <a:lstStyle>
            <a:lvl1pPr marL="0" indent="0">
              <a:buNone/>
              <a:defRPr sz="2400" b="0">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COLUMN TITLE</a:t>
            </a:r>
          </a:p>
        </p:txBody>
      </p:sp>
      <p:sp>
        <p:nvSpPr>
          <p:cNvPr id="6" name="Content Placeholder 5"/>
          <p:cNvSpPr>
            <a:spLocks noGrp="1"/>
          </p:cNvSpPr>
          <p:nvPr>
            <p:ph sz="quarter" idx="4"/>
          </p:nvPr>
        </p:nvSpPr>
        <p:spPr>
          <a:xfrm>
            <a:off x="4940119" y="2201328"/>
            <a:ext cx="4396339" cy="3741738"/>
          </a:xfrm>
        </p:spPr>
        <p:txBody>
          <a:bodyPr>
            <a:normAutofit/>
          </a:bodyPr>
          <a:lstStyle>
            <a:lvl1pPr>
              <a:defRPr sz="1800">
                <a:solidFill>
                  <a:schemeClr val="tx1">
                    <a:lumMod val="65000"/>
                    <a:lumOff val="35000"/>
                  </a:schemeClr>
                </a:solidFill>
                <a:latin typeface="Calibri" panose="020F0502020204030204" pitchFamily="34" charset="0"/>
                <a:cs typeface="Calibri" panose="020F0502020204030204" pitchFamily="34" charset="0"/>
              </a:defRPr>
            </a:lvl1pPr>
            <a:lvl2pPr>
              <a:defRPr sz="1600">
                <a:solidFill>
                  <a:schemeClr val="tx1">
                    <a:lumMod val="65000"/>
                    <a:lumOff val="35000"/>
                  </a:schemeClr>
                </a:solidFill>
                <a:latin typeface="Calibri" panose="020F0502020204030204" pitchFamily="34" charset="0"/>
                <a:cs typeface="Calibri" panose="020F0502020204030204" pitchFamily="34" charset="0"/>
              </a:defRPr>
            </a:lvl2pPr>
            <a:lvl3pPr>
              <a:defRPr sz="1400">
                <a:solidFill>
                  <a:schemeClr val="tx1">
                    <a:lumMod val="65000"/>
                    <a:lumOff val="35000"/>
                  </a:schemeClr>
                </a:solidFill>
                <a:latin typeface="Calibri" panose="020F0502020204030204" pitchFamily="34" charset="0"/>
                <a:cs typeface="Calibri" panose="020F0502020204030204" pitchFamily="34" charset="0"/>
              </a:defRPr>
            </a:lvl3pPr>
            <a:lvl4pPr>
              <a:defRPr sz="1200">
                <a:solidFill>
                  <a:schemeClr val="tx1">
                    <a:lumMod val="65000"/>
                    <a:lumOff val="35000"/>
                  </a:schemeClr>
                </a:solidFill>
                <a:latin typeface="Calibri" panose="020F0502020204030204" pitchFamily="34" charset="0"/>
                <a:cs typeface="Calibri" panose="020F0502020204030204" pitchFamily="34" charset="0"/>
              </a:defRPr>
            </a:lvl4pPr>
            <a:lvl5pPr>
              <a:defRPr sz="1200">
                <a:solidFill>
                  <a:schemeClr val="tx1">
                    <a:lumMod val="65000"/>
                    <a:lumOff val="35000"/>
                  </a:schemeClr>
                </a:solidFill>
                <a:latin typeface="Calibri" panose="020F0502020204030204" pitchFamily="34" charset="0"/>
                <a:cs typeface="Calibri" panose="020F0502020204030204" pitchFamily="34" charset="0"/>
              </a:defRPr>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a:extLst>
              <a:ext uri="{FF2B5EF4-FFF2-40B4-BE49-F238E27FC236}">
                <a16:creationId xmlns:a16="http://schemas.microsoft.com/office/drawing/2014/main" xmlns="" id="{C2995212-60D7-124F-84AF-E046C34359A1}"/>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3090609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D9E1E285-0B80-5340-9ABB-2C68583FF347}"/>
              </a:ext>
            </a:extLst>
          </p:cNvPr>
          <p:cNvSpPr>
            <a:spLocks noGrp="1"/>
          </p:cNvSpPr>
          <p:nvPr>
            <p:ph type="title" hasCustomPrompt="1"/>
          </p:nvPr>
        </p:nvSpPr>
        <p:spPr>
          <a:xfrm>
            <a:off x="388936" y="338418"/>
            <a:ext cx="9660917" cy="985557"/>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068385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xmlns="" id="{6FB98250-ACD1-DE4E-85CA-777ABF4856B1}"/>
              </a:ext>
            </a:extLst>
          </p:cNvPr>
          <p:cNvPicPr>
            <a:picLocks noChangeAspect="1"/>
          </p:cNvPicPr>
          <p:nvPr userDrawn="1"/>
        </p:nvPicPr>
        <p:blipFill>
          <a:blip r:embed="rId2">
            <a:alphaModFix/>
          </a:blip>
          <a:stretch>
            <a:fillRect/>
          </a:stretch>
        </p:blipFill>
        <p:spPr>
          <a:xfrm>
            <a:off x="0" y="0"/>
            <a:ext cx="12192000" cy="6858000"/>
          </a:xfrm>
          <a:prstGeom prst="rect">
            <a:avLst/>
          </a:prstGeom>
        </p:spPr>
      </p:pic>
      <p:sp>
        <p:nvSpPr>
          <p:cNvPr id="17" name="Rectangle 16">
            <a:extLst>
              <a:ext uri="{FF2B5EF4-FFF2-40B4-BE49-F238E27FC236}">
                <a16:creationId xmlns:a16="http://schemas.microsoft.com/office/drawing/2014/main" xmlns="" id="{B8A91DCF-34C5-524F-89F9-D8A7D493EE35}"/>
              </a:ext>
            </a:extLst>
          </p:cNvPr>
          <p:cNvSpPr/>
          <p:nvPr userDrawn="1"/>
        </p:nvSpPr>
        <p:spPr>
          <a:xfrm>
            <a:off x="0" y="0"/>
            <a:ext cx="12191999"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4"/>
              </a:solidFill>
            </a:endParaRPr>
          </a:p>
        </p:txBody>
      </p:sp>
      <p:sp>
        <p:nvSpPr>
          <p:cNvPr id="8" name="Text Placeholder 7">
            <a:extLst>
              <a:ext uri="{FF2B5EF4-FFF2-40B4-BE49-F238E27FC236}">
                <a16:creationId xmlns:a16="http://schemas.microsoft.com/office/drawing/2014/main" xmlns="" id="{96480ECF-DB9F-8D4C-8BFC-CA6818AE3637}"/>
              </a:ext>
            </a:extLst>
          </p:cNvPr>
          <p:cNvSpPr>
            <a:spLocks noGrp="1"/>
          </p:cNvSpPr>
          <p:nvPr>
            <p:ph type="body" sz="quarter" idx="12"/>
          </p:nvPr>
        </p:nvSpPr>
        <p:spPr>
          <a:xfrm>
            <a:off x="923925" y="4057650"/>
            <a:ext cx="7534275" cy="1095375"/>
          </a:xfrm>
        </p:spPr>
        <p:txBody>
          <a:bodyPr/>
          <a:lstStyle>
            <a:lvl1pPr marL="0" indent="0">
              <a:buNone/>
              <a:defRPr>
                <a:solidFill>
                  <a:schemeClr val="bg1"/>
                </a:solidFill>
              </a:defRPr>
            </a:lvl1pPr>
          </a:lstStyle>
          <a:p>
            <a:pPr lvl="0"/>
            <a:r>
              <a:rPr lang="en-US" dirty="0"/>
              <a:t>Edit Master text styles</a:t>
            </a:r>
          </a:p>
        </p:txBody>
      </p:sp>
      <p:sp>
        <p:nvSpPr>
          <p:cNvPr id="9" name="Title 1">
            <a:extLst>
              <a:ext uri="{FF2B5EF4-FFF2-40B4-BE49-F238E27FC236}">
                <a16:creationId xmlns:a16="http://schemas.microsoft.com/office/drawing/2014/main" xmlns="" id="{727332C8-FE29-2A4E-A971-D3E4D2F72B70}"/>
              </a:ext>
            </a:extLst>
          </p:cNvPr>
          <p:cNvSpPr>
            <a:spLocks noGrp="1"/>
          </p:cNvSpPr>
          <p:nvPr>
            <p:ph type="title"/>
          </p:nvPr>
        </p:nvSpPr>
        <p:spPr>
          <a:xfrm>
            <a:off x="923925" y="1976718"/>
            <a:ext cx="7534275" cy="1842807"/>
          </a:xfrm>
          <a:prstGeom prst="rect">
            <a:avLst/>
          </a:prstGeom>
        </p:spPr>
        <p:txBody>
          <a:bodyPr/>
          <a:lstStyle>
            <a:lvl1pPr>
              <a:defRPr sz="6000" spc="0">
                <a:solidFill>
                  <a:schemeClr val="bg1"/>
                </a:solidFill>
              </a:defRPr>
            </a:lvl1pPr>
          </a:lstStyle>
          <a:p>
            <a:r>
              <a:rPr lang="en-US" dirty="0"/>
              <a:t>Click to edit Master title style</a:t>
            </a:r>
          </a:p>
        </p:txBody>
      </p:sp>
      <p:pic>
        <p:nvPicPr>
          <p:cNvPr id="18" name="Picture 17">
            <a:extLst>
              <a:ext uri="{FF2B5EF4-FFF2-40B4-BE49-F238E27FC236}">
                <a16:creationId xmlns:a16="http://schemas.microsoft.com/office/drawing/2014/main" xmlns="" id="{CEB540FE-A883-F741-BDFA-057D19B49BA3}"/>
              </a:ext>
            </a:extLst>
          </p:cNvPr>
          <p:cNvPicPr>
            <a:picLocks noChangeAspect="1"/>
          </p:cNvPicPr>
          <p:nvPr userDrawn="1"/>
        </p:nvPicPr>
        <p:blipFill>
          <a:blip r:embed="rId3"/>
          <a:stretch>
            <a:fillRect/>
          </a:stretch>
        </p:blipFill>
        <p:spPr>
          <a:xfrm>
            <a:off x="11456889" y="6010093"/>
            <a:ext cx="416327" cy="526086"/>
          </a:xfrm>
          <a:prstGeom prst="rect">
            <a:avLst/>
          </a:prstGeom>
        </p:spPr>
      </p:pic>
      <p:sp>
        <p:nvSpPr>
          <p:cNvPr id="16" name="Rectangle 15">
            <a:extLst>
              <a:ext uri="{FF2B5EF4-FFF2-40B4-BE49-F238E27FC236}">
                <a16:creationId xmlns:a16="http://schemas.microsoft.com/office/drawing/2014/main" xmlns="" id="{BC60F2C8-36F6-4049-9F37-A002CD794776}"/>
              </a:ext>
            </a:extLst>
          </p:cNvPr>
          <p:cNvSpPr/>
          <p:nvPr userDrawn="1"/>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19555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rtia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xmlns="" id="{6FB98250-ACD1-DE4E-85CA-777ABF4856B1}"/>
              </a:ext>
            </a:extLst>
          </p:cNvPr>
          <p:cNvPicPr>
            <a:picLocks noChangeAspect="1"/>
          </p:cNvPicPr>
          <p:nvPr userDrawn="1"/>
        </p:nvPicPr>
        <p:blipFill rotWithShape="1">
          <a:blip r:embed="rId2">
            <a:alphaModFix/>
          </a:blip>
          <a:srcRect l="20715" r="37857"/>
          <a:stretch/>
        </p:blipFill>
        <p:spPr>
          <a:xfrm>
            <a:off x="0" y="0"/>
            <a:ext cx="5050971" cy="6858000"/>
          </a:xfrm>
          <a:prstGeom prst="rect">
            <a:avLst/>
          </a:prstGeom>
        </p:spPr>
      </p:pic>
      <p:sp>
        <p:nvSpPr>
          <p:cNvPr id="17" name="Rectangle 16">
            <a:extLst>
              <a:ext uri="{FF2B5EF4-FFF2-40B4-BE49-F238E27FC236}">
                <a16:creationId xmlns:a16="http://schemas.microsoft.com/office/drawing/2014/main" xmlns="" id="{B8A91DCF-34C5-524F-89F9-D8A7D493EE35}"/>
              </a:ext>
            </a:extLst>
          </p:cNvPr>
          <p:cNvSpPr/>
          <p:nvPr userDrawn="1"/>
        </p:nvSpPr>
        <p:spPr>
          <a:xfrm>
            <a:off x="1" y="0"/>
            <a:ext cx="5050970" cy="68580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4"/>
              </a:solidFill>
            </a:endParaRPr>
          </a:p>
        </p:txBody>
      </p:sp>
      <p:sp>
        <p:nvSpPr>
          <p:cNvPr id="9" name="Title 1">
            <a:extLst>
              <a:ext uri="{FF2B5EF4-FFF2-40B4-BE49-F238E27FC236}">
                <a16:creationId xmlns:a16="http://schemas.microsoft.com/office/drawing/2014/main" xmlns="" id="{727332C8-FE29-2A4E-A971-D3E4D2F72B70}"/>
              </a:ext>
            </a:extLst>
          </p:cNvPr>
          <p:cNvSpPr>
            <a:spLocks noGrp="1"/>
          </p:cNvSpPr>
          <p:nvPr>
            <p:ph type="title"/>
          </p:nvPr>
        </p:nvSpPr>
        <p:spPr>
          <a:xfrm>
            <a:off x="578142" y="1780775"/>
            <a:ext cx="3819688" cy="3096025"/>
          </a:xfrm>
          <a:prstGeom prst="rect">
            <a:avLst/>
          </a:prstGeom>
        </p:spPr>
        <p:txBody>
          <a:bodyPr/>
          <a:lstStyle>
            <a:lvl1pPr>
              <a:defRPr sz="6000" spc="0">
                <a:solidFill>
                  <a:schemeClr val="bg1"/>
                </a:solidFill>
              </a:defRPr>
            </a:lvl1pPr>
          </a:lstStyle>
          <a:p>
            <a:r>
              <a:rPr lang="en-US" dirty="0"/>
              <a:t>Click to edit Master title style</a:t>
            </a:r>
          </a:p>
        </p:txBody>
      </p:sp>
      <p:pic>
        <p:nvPicPr>
          <p:cNvPr id="18" name="Picture 17">
            <a:extLst>
              <a:ext uri="{FF2B5EF4-FFF2-40B4-BE49-F238E27FC236}">
                <a16:creationId xmlns:a16="http://schemas.microsoft.com/office/drawing/2014/main" xmlns="" id="{CEB540FE-A883-F741-BDFA-057D19B49BA3}"/>
              </a:ext>
            </a:extLst>
          </p:cNvPr>
          <p:cNvPicPr>
            <a:picLocks noChangeAspect="1"/>
          </p:cNvPicPr>
          <p:nvPr userDrawn="1"/>
        </p:nvPicPr>
        <p:blipFill>
          <a:blip r:embed="rId3"/>
          <a:stretch>
            <a:fillRect/>
          </a:stretch>
        </p:blipFill>
        <p:spPr>
          <a:xfrm>
            <a:off x="11456889" y="6010093"/>
            <a:ext cx="416327" cy="526086"/>
          </a:xfrm>
          <a:prstGeom prst="rect">
            <a:avLst/>
          </a:prstGeom>
        </p:spPr>
      </p:pic>
      <p:sp>
        <p:nvSpPr>
          <p:cNvPr id="16" name="Rectangle 15">
            <a:extLst>
              <a:ext uri="{FF2B5EF4-FFF2-40B4-BE49-F238E27FC236}">
                <a16:creationId xmlns:a16="http://schemas.microsoft.com/office/drawing/2014/main" xmlns="" id="{BC60F2C8-36F6-4049-9F37-A002CD794776}"/>
              </a:ext>
            </a:extLst>
          </p:cNvPr>
          <p:cNvSpPr/>
          <p:nvPr userDrawn="1"/>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10" name="Text Placeholder 7">
            <a:extLst>
              <a:ext uri="{FF2B5EF4-FFF2-40B4-BE49-F238E27FC236}">
                <a16:creationId xmlns:a16="http://schemas.microsoft.com/office/drawing/2014/main" xmlns="" id="{4BEEFB20-F346-D34C-AE92-D02D17441B1C}"/>
              </a:ext>
            </a:extLst>
          </p:cNvPr>
          <p:cNvSpPr>
            <a:spLocks noGrp="1"/>
          </p:cNvSpPr>
          <p:nvPr>
            <p:ph type="body" sz="quarter" idx="12"/>
          </p:nvPr>
        </p:nvSpPr>
        <p:spPr>
          <a:xfrm>
            <a:off x="5520256" y="1780775"/>
            <a:ext cx="3308058" cy="3096025"/>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Edit Master text styles</a:t>
            </a:r>
          </a:p>
          <a:p>
            <a:pPr lvl="1"/>
            <a:r>
              <a:rPr lang="en-US" dirty="0"/>
              <a:t>First level</a:t>
            </a:r>
          </a:p>
          <a:p>
            <a:pPr lvl="1"/>
            <a:r>
              <a:rPr lang="en-US" dirty="0"/>
              <a:t>Second level</a:t>
            </a:r>
          </a:p>
          <a:p>
            <a:pPr lvl="1"/>
            <a:r>
              <a:rPr lang="en-US" dirty="0"/>
              <a:t>Third level</a:t>
            </a:r>
          </a:p>
          <a:p>
            <a:pPr lvl="1"/>
            <a:r>
              <a:rPr lang="en-US" dirty="0"/>
              <a:t>Fourth level</a:t>
            </a:r>
          </a:p>
        </p:txBody>
      </p:sp>
    </p:spTree>
    <p:extLst>
      <p:ext uri="{BB962C8B-B14F-4D97-AF65-F5344CB8AC3E}">
        <p14:creationId xmlns:p14="http://schemas.microsoft.com/office/powerpoint/2010/main" val="2679990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3735" y="1209675"/>
            <a:ext cx="3401064" cy="1447800"/>
          </a:xfrm>
          <a:prstGeom prst="rect">
            <a:avLst/>
          </a:prstGeom>
        </p:spPr>
        <p:txBody>
          <a:bodyPr anchor="b"/>
          <a:lstStyle>
            <a:lvl1pPr algn="l">
              <a:defRPr sz="2400" b="0" spc="0">
                <a:solidFill>
                  <a:schemeClr val="tx1">
                    <a:lumMod val="65000"/>
                    <a:lumOff val="35000"/>
                  </a:schemeClr>
                </a:solidFill>
              </a:defRPr>
            </a:lvl1pPr>
          </a:lstStyle>
          <a:p>
            <a:r>
              <a:rPr lang="en-US" dirty="0"/>
              <a:t>Click to edit Master title style</a:t>
            </a:r>
          </a:p>
        </p:txBody>
      </p:sp>
      <p:sp>
        <p:nvSpPr>
          <p:cNvPr id="4" name="Text Placeholder 3"/>
          <p:cNvSpPr>
            <a:spLocks noGrp="1"/>
          </p:cNvSpPr>
          <p:nvPr>
            <p:ph type="body" sz="half" idx="2"/>
          </p:nvPr>
        </p:nvSpPr>
        <p:spPr>
          <a:xfrm>
            <a:off x="763735" y="2891155"/>
            <a:ext cx="3401063" cy="2895599"/>
          </a:xfrm>
        </p:spPr>
        <p:txBody>
          <a:bodyPr>
            <a:normAutofit/>
          </a:bodyPr>
          <a:lstStyle>
            <a:lvl1pPr marL="0" indent="0">
              <a:buNone/>
              <a:defRPr sz="1600">
                <a:solidFill>
                  <a:schemeClr val="tx1">
                    <a:lumMod val="65000"/>
                    <a:lumOff val="35000"/>
                  </a:schemeClr>
                </a:solidFill>
                <a:latin typeface="Calibri" panose="020F0502020204030204" pitchFamily="34" charset="0"/>
                <a:cs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cxnSp>
        <p:nvCxnSpPr>
          <p:cNvPr id="8" name="Straight Connector 7">
            <a:extLst>
              <a:ext uri="{FF2B5EF4-FFF2-40B4-BE49-F238E27FC236}">
                <a16:creationId xmlns:a16="http://schemas.microsoft.com/office/drawing/2014/main" xmlns="" id="{17CBE4C0-C38D-A94F-B0EA-B36306C08151}"/>
              </a:ext>
            </a:extLst>
          </p:cNvPr>
          <p:cNvCxnSpPr>
            <a:cxnSpLocks/>
          </p:cNvCxnSpPr>
          <p:nvPr userDrawn="1"/>
        </p:nvCxnSpPr>
        <p:spPr>
          <a:xfrm>
            <a:off x="4438650" y="1087501"/>
            <a:ext cx="0" cy="4842129"/>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a16="http://schemas.microsoft.com/office/drawing/2014/main" xmlns="" id="{C9C3E5EE-E7CA-F846-9999-2A39DDEC2215}"/>
              </a:ext>
            </a:extLst>
          </p:cNvPr>
          <p:cNvSpPr>
            <a:spLocks noGrp="1" noChangeAspect="1"/>
          </p:cNvSpPr>
          <p:nvPr>
            <p:ph type="pic" idx="1"/>
          </p:nvPr>
        </p:nvSpPr>
        <p:spPr>
          <a:xfrm>
            <a:off x="4712501" y="1209675"/>
            <a:ext cx="6098373" cy="457708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Tree>
    <p:extLst>
      <p:ext uri="{BB962C8B-B14F-4D97-AF65-F5344CB8AC3E}">
        <p14:creationId xmlns:p14="http://schemas.microsoft.com/office/powerpoint/2010/main" val="1268803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2.png"/><Relationship Id="rId18"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1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0" y="0"/>
            <a:ext cx="108857"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5" name="Picture 14">
            <a:extLst>
              <a:ext uri="{FF2B5EF4-FFF2-40B4-BE49-F238E27FC236}">
                <a16:creationId xmlns:a16="http://schemas.microsoft.com/office/drawing/2014/main" xmlns="" id="{601D9D96-DEE1-8844-9F8C-58215BC7B638}"/>
              </a:ext>
            </a:extLst>
          </p:cNvPr>
          <p:cNvPicPr>
            <a:picLocks noChangeAspect="1"/>
          </p:cNvPicPr>
          <p:nvPr userDrawn="1"/>
        </p:nvPicPr>
        <p:blipFill>
          <a:blip r:embed="rId18">
            <a:alphaModFix amt="35000"/>
          </a:blip>
          <a:stretch>
            <a:fillRect/>
          </a:stretch>
        </p:blipFill>
        <p:spPr>
          <a:xfrm>
            <a:off x="11277260" y="5861954"/>
            <a:ext cx="473802" cy="598714"/>
          </a:xfrm>
          <a:prstGeom prst="rect">
            <a:avLst/>
          </a:prstGeom>
        </p:spPr>
      </p:pic>
    </p:spTree>
    <p:extLst>
      <p:ext uri="{BB962C8B-B14F-4D97-AF65-F5344CB8AC3E}">
        <p14:creationId xmlns:p14="http://schemas.microsoft.com/office/powerpoint/2010/main" val="1576490251"/>
      </p:ext>
    </p:extLst>
  </p:cSld>
  <p:clrMap bg1="lt1" tx1="dk1" bg2="lt2" tx2="dk2" accent1="accent1" accent2="accent2" accent3="accent3" accent4="accent4" accent5="accent5" accent6="accent6" hlink="hlink" folHlink="folHlink"/>
  <p:sldLayoutIdLst>
    <p:sldLayoutId id="2147483739" r:id="rId1"/>
    <p:sldLayoutId id="2147483756" r:id="rId2"/>
    <p:sldLayoutId id="2147483740" r:id="rId3"/>
    <p:sldLayoutId id="2147483742" r:id="rId4"/>
    <p:sldLayoutId id="2147483743" r:id="rId5"/>
    <p:sldLayoutId id="2147483744" r:id="rId6"/>
    <p:sldLayoutId id="2147483745" r:id="rId7"/>
    <p:sldLayoutId id="2147483759" r:id="rId8"/>
    <p:sldLayoutId id="2147483746" r:id="rId9"/>
    <p:sldLayoutId id="2147483748" r:id="rId10"/>
    <p:sldLayoutId id="2147483750" r:id="rId11"/>
    <p:sldLayoutId id="2147483757" r:id="rId12"/>
    <p:sldLayoutId id="2147483752" r:id="rId13"/>
    <p:sldLayoutId id="2147483753" r:id="rId14"/>
    <p:sldLayoutId id="2147483758" r:id="rId15"/>
  </p:sldLayoutIdLst>
  <p:txStyles>
    <p:titleStyle>
      <a:lvl1pPr algn="l" defTabSz="457200" rtl="0" eaLnBrk="1" latinLnBrk="0" hangingPunct="1">
        <a:spcBef>
          <a:spcPct val="0"/>
        </a:spcBef>
        <a:buNone/>
        <a:defRPr sz="4200" b="0" i="0" kern="1200" spc="3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lumMod val="65000"/>
              <a:lumOff val="35000"/>
            </a:schemeClr>
          </a:solidFill>
          <a:latin typeface="Calibri" panose="020F0502020204030204" pitchFamily="34" charset="0"/>
          <a:ea typeface="+mj-ea"/>
          <a:cs typeface="Calibri" panose="020F0502020204030204" pitchFamily="34" charset="0"/>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lumMod val="65000"/>
              <a:lumOff val="35000"/>
            </a:schemeClr>
          </a:solidFill>
          <a:latin typeface="Calibri" panose="020F0502020204030204" pitchFamily="34" charset="0"/>
          <a:ea typeface="+mj-ea"/>
          <a:cs typeface="Calibri" panose="020F0502020204030204" pitchFamily="34" charset="0"/>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lumMod val="65000"/>
              <a:lumOff val="35000"/>
            </a:schemeClr>
          </a:solidFill>
          <a:latin typeface="Calibri" panose="020F0502020204030204" pitchFamily="34" charset="0"/>
          <a:ea typeface="+mj-ea"/>
          <a:cs typeface="Calibri" panose="020F0502020204030204" pitchFamily="34" charset="0"/>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lumMod val="65000"/>
              <a:lumOff val="35000"/>
            </a:schemeClr>
          </a:solidFill>
          <a:latin typeface="Calibri" panose="020F0502020204030204" pitchFamily="34" charset="0"/>
          <a:ea typeface="+mj-ea"/>
          <a:cs typeface="Calibri" panose="020F0502020204030204" pitchFamily="34" charset="0"/>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lumMod val="65000"/>
              <a:lumOff val="35000"/>
            </a:schemeClr>
          </a:solidFill>
          <a:latin typeface="Calibri" panose="020F0502020204030204" pitchFamily="34" charset="0"/>
          <a:ea typeface="+mj-ea"/>
          <a:cs typeface="Calibri" panose="020F0502020204030204" pitchFamily="34" charset="0"/>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0651DB-80AD-8347-8832-D75F252F7133}"/>
              </a:ext>
            </a:extLst>
          </p:cNvPr>
          <p:cNvSpPr>
            <a:spLocks noGrp="1"/>
          </p:cNvSpPr>
          <p:nvPr>
            <p:ph type="ctrTitle"/>
          </p:nvPr>
        </p:nvSpPr>
        <p:spPr>
          <a:xfrm>
            <a:off x="763070" y="752546"/>
            <a:ext cx="10040918" cy="3438454"/>
          </a:xfrm>
        </p:spPr>
        <p:txBody>
          <a:bodyPr/>
          <a:lstStyle/>
          <a:p>
            <a:r>
              <a:rPr lang="en-US" dirty="0"/>
              <a:t>Dimensionality Reduction: SVD, Featuring PCA</a:t>
            </a:r>
          </a:p>
        </p:txBody>
      </p:sp>
    </p:spTree>
    <p:extLst>
      <p:ext uri="{BB962C8B-B14F-4D97-AF65-F5344CB8AC3E}">
        <p14:creationId xmlns:p14="http://schemas.microsoft.com/office/powerpoint/2010/main" val="3681268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Tree>
    <p:extLst>
      <p:ext uri="{BB962C8B-B14F-4D97-AF65-F5344CB8AC3E}">
        <p14:creationId xmlns:p14="http://schemas.microsoft.com/office/powerpoint/2010/main" val="3746369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pPr lvl="1"/>
            <a:r>
              <a:rPr lang="en-US" sz="2000" dirty="0"/>
              <a:t>It just means turning one matrix into the product of several matrices in canonical form</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Tree>
    <p:extLst>
      <p:ext uri="{BB962C8B-B14F-4D97-AF65-F5344CB8AC3E}">
        <p14:creationId xmlns:p14="http://schemas.microsoft.com/office/powerpoint/2010/main" val="840237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pPr lvl="1"/>
            <a:r>
              <a:rPr lang="en-US" sz="2000" dirty="0"/>
              <a:t>It just means turning one matrix into the product of several matrices in canonical form</a:t>
            </a:r>
          </a:p>
          <a:p>
            <a:pPr lvl="2"/>
            <a:r>
              <a:rPr lang="en-US" sz="1800" dirty="0"/>
              <a:t>Canonical form means a unique, standard way of representing something in math</a:t>
            </a:r>
          </a:p>
          <a:p>
            <a:pPr lvl="2"/>
            <a:r>
              <a:rPr lang="en-US" sz="1800" dirty="0"/>
              <a:t>Putting things in canonical/standard forms helps us reason more easily because different subparts of the standard form have different meanings </a:t>
            </a:r>
          </a:p>
          <a:p>
            <a:pPr lvl="2"/>
            <a:r>
              <a:rPr lang="en-US" sz="1800" dirty="0"/>
              <a:t>We can more easily compare artifacts if they’re all in the same canonical form</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Tree>
    <p:extLst>
      <p:ext uri="{BB962C8B-B14F-4D97-AF65-F5344CB8AC3E}">
        <p14:creationId xmlns:p14="http://schemas.microsoft.com/office/powerpoint/2010/main" val="52747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pPr lvl="1"/>
            <a:r>
              <a:rPr lang="en-US" sz="2000" dirty="0"/>
              <a:t>It just means turning one matrix into the product of several matrices in canonical form</a:t>
            </a:r>
          </a:p>
          <a:p>
            <a:pPr lvl="2"/>
            <a:r>
              <a:rPr lang="en-US" sz="1800" dirty="0"/>
              <a:t>Canonical form means a unique, standard way of representing something in math</a:t>
            </a:r>
          </a:p>
          <a:p>
            <a:pPr lvl="2"/>
            <a:r>
              <a:rPr lang="en-US" sz="1800" dirty="0"/>
              <a:t>Putting things in canonical/standard forms helps us reason more easily because different subparts of the standard form have different meanings </a:t>
            </a:r>
          </a:p>
          <a:p>
            <a:pPr lvl="2"/>
            <a:r>
              <a:rPr lang="en-US" sz="1800" dirty="0"/>
              <a:t>We can more easily compare artifacts if they’re all in the same canonical form</a:t>
            </a:r>
          </a:p>
          <a:p>
            <a:pPr lvl="1"/>
            <a:r>
              <a:rPr lang="en-US" sz="2000" dirty="0"/>
              <a:t>The type of decomposition depends on the shape and type of our matrix, and our use case</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Tree>
    <p:extLst>
      <p:ext uri="{BB962C8B-B14F-4D97-AF65-F5344CB8AC3E}">
        <p14:creationId xmlns:p14="http://schemas.microsoft.com/office/powerpoint/2010/main" val="2731180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pPr lvl="1"/>
            <a:r>
              <a:rPr lang="en-US" sz="2000" dirty="0"/>
              <a:t>It just means turning one matrix into the product of several matrices in canonical form</a:t>
            </a:r>
          </a:p>
          <a:p>
            <a:pPr lvl="2"/>
            <a:r>
              <a:rPr lang="en-US" sz="1800" dirty="0"/>
              <a:t>Canonical form means a unique, standard way of representing something in math</a:t>
            </a:r>
          </a:p>
          <a:p>
            <a:pPr lvl="2"/>
            <a:r>
              <a:rPr lang="en-US" sz="1800" dirty="0"/>
              <a:t>Putting things in canonical/standard forms helps us reason more easily because different subparts of the standard form have different meanings </a:t>
            </a:r>
          </a:p>
          <a:p>
            <a:pPr lvl="2"/>
            <a:r>
              <a:rPr lang="en-US" sz="1800" dirty="0"/>
              <a:t>We can more easily compare artifacts if they’re all in the same canonical form</a:t>
            </a:r>
          </a:p>
          <a:p>
            <a:pPr lvl="1"/>
            <a:r>
              <a:rPr lang="en-US" sz="2000" dirty="0"/>
              <a:t>The type of decomposition depends on the shape and type of our matrix, and our use case</a:t>
            </a:r>
          </a:p>
          <a:p>
            <a:pPr lvl="2"/>
            <a:r>
              <a:rPr lang="en-US" sz="1800" dirty="0"/>
              <a:t>E.g. eigendecomposition requires a square matrix, but singular value decomposition works on rectangular matrices</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Tree>
    <p:extLst>
      <p:ext uri="{BB962C8B-B14F-4D97-AF65-F5344CB8AC3E}">
        <p14:creationId xmlns:p14="http://schemas.microsoft.com/office/powerpoint/2010/main" val="3041930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5" y="1323975"/>
            <a:ext cx="10724541" cy="4195763"/>
          </a:xfrm>
        </p:spPr>
        <p:txBody>
          <a:bodyPr>
            <a:normAutofit/>
          </a:bodyPr>
          <a:lstStyle/>
          <a:p>
            <a:r>
              <a:rPr lang="en-US" sz="2400" b="1" dirty="0"/>
              <a:t>Matrix decomposition </a:t>
            </a:r>
            <a:r>
              <a:rPr lang="en-US" sz="2400" dirty="0"/>
              <a:t>or </a:t>
            </a:r>
            <a:r>
              <a:rPr lang="en-US" sz="2400" b="1" dirty="0"/>
              <a:t>matrix factorization</a:t>
            </a:r>
            <a:r>
              <a:rPr lang="en-US" sz="2400" dirty="0"/>
              <a:t> is a broad term that encompasses lots of techniques </a:t>
            </a:r>
          </a:p>
          <a:p>
            <a:pPr lvl="1"/>
            <a:r>
              <a:rPr lang="en-US" sz="2000" dirty="0"/>
              <a:t>It just means turning one matrix into the product of several matrices in canonical form</a:t>
            </a:r>
          </a:p>
          <a:p>
            <a:pPr lvl="2"/>
            <a:r>
              <a:rPr lang="en-US" sz="1800" dirty="0"/>
              <a:t>Canonical form means a unique, standard way of representing something in math</a:t>
            </a:r>
          </a:p>
          <a:p>
            <a:pPr lvl="2"/>
            <a:r>
              <a:rPr lang="en-US" sz="1800" dirty="0"/>
              <a:t>Putting things in canonical/standard forms helps us reason more easily because different subparts of the standard form have different meanings </a:t>
            </a:r>
          </a:p>
          <a:p>
            <a:pPr lvl="2"/>
            <a:r>
              <a:rPr lang="en-US" sz="1800" dirty="0"/>
              <a:t>We can more easily compare artifacts if they’re all in the same canonical form</a:t>
            </a:r>
          </a:p>
          <a:p>
            <a:pPr lvl="1"/>
            <a:r>
              <a:rPr lang="en-US" sz="2000" dirty="0"/>
              <a:t>The type of decomposition depends on the shape and type of our matrix, and our use case</a:t>
            </a:r>
          </a:p>
          <a:p>
            <a:pPr lvl="2"/>
            <a:r>
              <a:rPr lang="en-US" sz="1800" dirty="0"/>
              <a:t>E.g. eigendecomposition requires a square matrix, but singular value decomposition works on rectangular matrices</a:t>
            </a:r>
          </a:p>
          <a:p>
            <a:endParaRPr lang="en-US" sz="22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Matrix decomposition is just multiplication</a:t>
            </a:r>
          </a:p>
        </p:txBody>
      </p:sp>
      <p:sp>
        <p:nvSpPr>
          <p:cNvPr id="4" name="TextBox 3">
            <a:extLst>
              <a:ext uri="{FF2B5EF4-FFF2-40B4-BE49-F238E27FC236}">
                <a16:creationId xmlns:a16="http://schemas.microsoft.com/office/drawing/2014/main" xmlns="" id="{27CCF1F3-8A25-E041-AA04-A8A7DC29E491}"/>
              </a:ext>
            </a:extLst>
          </p:cNvPr>
          <p:cNvSpPr txBox="1"/>
          <p:nvPr/>
        </p:nvSpPr>
        <p:spPr>
          <a:xfrm>
            <a:off x="1078524" y="5397299"/>
            <a:ext cx="9258886" cy="1107996"/>
          </a:xfrm>
          <a:prstGeom prst="rect">
            <a:avLst/>
          </a:prstGeom>
          <a:solidFill>
            <a:schemeClr val="bg1">
              <a:lumMod val="65000"/>
            </a:schemeClr>
          </a:solidFill>
        </p:spPr>
        <p:txBody>
          <a:bodyPr wrap="square" rtlCol="0">
            <a:spAutoFit/>
          </a:bodyPr>
          <a:lstStyle/>
          <a:p>
            <a:endParaRPr lang="en-US" dirty="0"/>
          </a:p>
        </p:txBody>
      </p:sp>
      <p:sp>
        <p:nvSpPr>
          <p:cNvPr id="5" name="TextBox 4">
            <a:extLst>
              <a:ext uri="{FF2B5EF4-FFF2-40B4-BE49-F238E27FC236}">
                <a16:creationId xmlns:a16="http://schemas.microsoft.com/office/drawing/2014/main" xmlns="" id="{6491DC3E-DA36-6244-B7AF-54D0B556299B}"/>
              </a:ext>
            </a:extLst>
          </p:cNvPr>
          <p:cNvSpPr txBox="1"/>
          <p:nvPr/>
        </p:nvSpPr>
        <p:spPr>
          <a:xfrm>
            <a:off x="1228579" y="5397299"/>
            <a:ext cx="8710382" cy="1107996"/>
          </a:xfrm>
          <a:prstGeom prst="rect">
            <a:avLst/>
          </a:prstGeom>
          <a:noFill/>
        </p:spPr>
        <p:txBody>
          <a:bodyPr wrap="square" rtlCol="0">
            <a:spAutoFit/>
          </a:bodyPr>
          <a:lstStyle/>
          <a:p>
            <a:r>
              <a:rPr lang="en-US" sz="2200" dirty="0">
                <a:solidFill>
                  <a:schemeClr val="bg1"/>
                </a:solidFill>
                <a:latin typeface="Calibri" panose="020F0502020204030204" pitchFamily="34" charset="0"/>
                <a:cs typeface="Calibri" panose="020F0502020204030204" pitchFamily="34" charset="0"/>
              </a:rPr>
              <a:t>If you remember nothing else, take away these points:</a:t>
            </a:r>
          </a:p>
          <a:p>
            <a:pPr marL="457200" indent="-457200">
              <a:buAutoNum type="arabicParenR"/>
            </a:pPr>
            <a:r>
              <a:rPr lang="en-US" sz="2200" dirty="0">
                <a:solidFill>
                  <a:schemeClr val="bg1"/>
                </a:solidFill>
                <a:latin typeface="Calibri" panose="020F0502020204030204" pitchFamily="34" charset="0"/>
                <a:cs typeface="Calibri" panose="020F0502020204030204" pitchFamily="34" charset="0"/>
              </a:rPr>
              <a:t>Decomposition is multiplying matrices in a standard form</a:t>
            </a:r>
          </a:p>
          <a:p>
            <a:pPr marL="457200" indent="-457200">
              <a:buAutoNum type="arabicParenR"/>
            </a:pPr>
            <a:r>
              <a:rPr lang="en-US" sz="2200" dirty="0">
                <a:solidFill>
                  <a:schemeClr val="bg1"/>
                </a:solidFill>
                <a:latin typeface="Calibri" panose="020F0502020204030204" pitchFamily="34" charset="0"/>
                <a:cs typeface="Calibri" panose="020F0502020204030204" pitchFamily="34" charset="0"/>
              </a:rPr>
              <a:t>Different subparts of the standard form have special meanings</a:t>
            </a:r>
          </a:p>
        </p:txBody>
      </p:sp>
    </p:spTree>
    <p:extLst>
      <p:ext uri="{BB962C8B-B14F-4D97-AF65-F5344CB8AC3E}">
        <p14:creationId xmlns:p14="http://schemas.microsoft.com/office/powerpoint/2010/main" val="1536533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400" dirty="0"/>
              <a:t>SVD is useful because it’s easy to compute and doesn’t require a square matrix</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Singular Value Decomposition (SVD)</a:t>
            </a:r>
          </a:p>
        </p:txBody>
      </p:sp>
    </p:spTree>
    <p:extLst>
      <p:ext uri="{BB962C8B-B14F-4D97-AF65-F5344CB8AC3E}">
        <p14:creationId xmlns:p14="http://schemas.microsoft.com/office/powerpoint/2010/main" val="2064658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400" dirty="0"/>
              <a:t>SVD is useful because it’s easy to compute and doesn’t require a square matrix</a:t>
            </a:r>
          </a:p>
          <a:p>
            <a:pPr lvl="1"/>
            <a:r>
              <a:rPr lang="en-US" sz="2000" dirty="0"/>
              <a:t>The matrices we’re working with are our data</a:t>
            </a:r>
          </a:p>
          <a:p>
            <a:pPr lvl="1"/>
            <a:r>
              <a:rPr lang="en-US" sz="2000" dirty="0"/>
              <a:t>Rows are observations</a:t>
            </a:r>
          </a:p>
          <a:p>
            <a:pPr lvl="1"/>
            <a:r>
              <a:rPr lang="en-US" sz="2000" dirty="0"/>
              <a:t>Columns are covariates or features (e.g. dollars spent on coffee per month, rating of dark chocolate)</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Singular Value Decomposition (SVD)</a:t>
            </a:r>
          </a:p>
        </p:txBody>
      </p:sp>
    </p:spTree>
    <p:extLst>
      <p:ext uri="{BB962C8B-B14F-4D97-AF65-F5344CB8AC3E}">
        <p14:creationId xmlns:p14="http://schemas.microsoft.com/office/powerpoint/2010/main" val="604157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400" dirty="0"/>
              <a:t>SVD is useful because it’s easy to compute and doesn’t require a square matrix</a:t>
            </a:r>
          </a:p>
          <a:p>
            <a:pPr lvl="1"/>
            <a:r>
              <a:rPr lang="en-US" sz="2000" dirty="0"/>
              <a:t>The matrices we’re working with are our data</a:t>
            </a:r>
          </a:p>
          <a:p>
            <a:pPr lvl="1"/>
            <a:r>
              <a:rPr lang="en-US" sz="2000" dirty="0"/>
              <a:t>Rows are observations</a:t>
            </a:r>
          </a:p>
          <a:p>
            <a:pPr lvl="1"/>
            <a:r>
              <a:rPr lang="en-US" sz="2000" dirty="0"/>
              <a:t>Columns are covariates or features (e.g. dollars spent on coffee per month, rating of dark chocolate)</a:t>
            </a:r>
          </a:p>
          <a:p>
            <a:r>
              <a:rPr lang="en-US" sz="2200" dirty="0"/>
              <a:t>SVD gives us categories in our data that we might not be able to see by looking at all of the data together! This will become more clear with an example</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Singular Value Decomposition (SVD)</a:t>
            </a:r>
          </a:p>
        </p:txBody>
      </p:sp>
    </p:spTree>
    <p:extLst>
      <p:ext uri="{BB962C8B-B14F-4D97-AF65-F5344CB8AC3E}">
        <p14:creationId xmlns:p14="http://schemas.microsoft.com/office/powerpoint/2010/main" val="194168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r>
              <a:rPr lang="en-US" dirty="0">
                <a:solidFill>
                  <a:schemeClr val="bg1"/>
                </a:solidFill>
                <a:latin typeface="Calibri" panose="020F0502020204030204" pitchFamily="34" charset="0"/>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r>
              <a:rPr lang="en-US" dirty="0">
                <a:solidFill>
                  <a:schemeClr val="bg1"/>
                </a:solidFill>
                <a:latin typeface="Calibri" panose="020F0502020204030204" pitchFamily="34" charset="0"/>
                <a:cs typeface="Calibri" panose="020F0502020204030204" pitchFamily="34" charset="0"/>
              </a:rPr>
              <a:t>Chocolate</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r>
              <a:rPr lang="en-US" dirty="0">
                <a:solidFill>
                  <a:schemeClr val="bg1"/>
                </a:solidFill>
                <a:latin typeface="Calibri" panose="020F0502020204030204" pitchFamily="34" charset="0"/>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r>
              <a:rPr lang="en-US" dirty="0">
                <a:solidFill>
                  <a:schemeClr val="bg1"/>
                </a:solidFill>
                <a:latin typeface="Calibri" panose="020F0502020204030204" pitchFamily="34" charset="0"/>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r>
              <a:rPr lang="en-US" dirty="0">
                <a:solidFill>
                  <a:schemeClr val="bg1"/>
                </a:solidFill>
                <a:latin typeface="Calibri" panose="020F0502020204030204" pitchFamily="34" charset="0"/>
                <a:cs typeface="Calibri" panose="020F0502020204030204" pitchFamily="34" charset="0"/>
              </a:rPr>
              <a:t>Pretzels</a:t>
            </a:r>
          </a:p>
        </p:txBody>
      </p:sp>
    </p:spTree>
    <p:extLst>
      <p:ext uri="{BB962C8B-B14F-4D97-AF65-F5344CB8AC3E}">
        <p14:creationId xmlns:p14="http://schemas.microsoft.com/office/powerpoint/2010/main" val="3090033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200" dirty="0"/>
              <a:t>Dimensionality reduction</a:t>
            </a:r>
          </a:p>
          <a:p>
            <a:pPr lvl="1"/>
            <a:r>
              <a:rPr lang="en-US" sz="2000" dirty="0"/>
              <a:t>Assumptions</a:t>
            </a:r>
          </a:p>
          <a:p>
            <a:r>
              <a:rPr lang="en-US" sz="2200" dirty="0"/>
              <a:t>Matrix decomposition</a:t>
            </a:r>
          </a:p>
          <a:p>
            <a:pPr lvl="1"/>
            <a:r>
              <a:rPr lang="en-US" sz="2000" dirty="0"/>
              <a:t>In linear algebra</a:t>
            </a:r>
          </a:p>
          <a:p>
            <a:pPr lvl="1"/>
            <a:r>
              <a:rPr lang="en-US" sz="2000" dirty="0"/>
              <a:t>Singular value decomposition (SVD) in particular</a:t>
            </a:r>
          </a:p>
          <a:p>
            <a:pPr lvl="1"/>
            <a:r>
              <a:rPr lang="en-US" sz="2000" dirty="0"/>
              <a:t>Relation to dimensionality reduction</a:t>
            </a:r>
          </a:p>
          <a:p>
            <a:r>
              <a:rPr lang="en-US" sz="2200" dirty="0"/>
              <a:t>Principal Component Analysis (PCA)</a:t>
            </a:r>
          </a:p>
          <a:p>
            <a:pPr lvl="1"/>
            <a:r>
              <a:rPr lang="en-US" sz="2000" dirty="0"/>
              <a:t>As a technique for dimensionality reduction / feature extraction </a:t>
            </a:r>
          </a:p>
          <a:p>
            <a:r>
              <a:rPr lang="en-US" sz="2200" dirty="0"/>
              <a:t>Preview of applications</a:t>
            </a:r>
          </a:p>
          <a:p>
            <a:pPr lvl="1"/>
            <a:endParaRPr lang="en-US" sz="20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Agenda</a:t>
            </a:r>
          </a:p>
        </p:txBody>
      </p:sp>
    </p:spTree>
    <p:extLst>
      <p:ext uri="{BB962C8B-B14F-4D97-AF65-F5344CB8AC3E}">
        <p14:creationId xmlns:p14="http://schemas.microsoft.com/office/powerpoint/2010/main" val="25119093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Tree>
    <p:extLst>
      <p:ext uri="{BB962C8B-B14F-4D97-AF65-F5344CB8AC3E}">
        <p14:creationId xmlns:p14="http://schemas.microsoft.com/office/powerpoint/2010/main" val="2083896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18454748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19963426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14" name="TextBox 13">
            <a:extLst>
              <a:ext uri="{FF2B5EF4-FFF2-40B4-BE49-F238E27FC236}">
                <a16:creationId xmlns:a16="http://schemas.microsoft.com/office/drawing/2014/main" xmlns="" id="{F2C658DA-438C-F547-BBA3-D6D9CAD7D940}"/>
              </a:ext>
            </a:extLst>
          </p:cNvPr>
          <p:cNvSpPr txBox="1"/>
          <p:nvPr/>
        </p:nvSpPr>
        <p:spPr>
          <a:xfrm rot="19083596">
            <a:off x="4835105" y="2264895"/>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5" name="TextBox 14">
            <a:extLst>
              <a:ext uri="{FF2B5EF4-FFF2-40B4-BE49-F238E27FC236}">
                <a16:creationId xmlns:a16="http://schemas.microsoft.com/office/drawing/2014/main" xmlns="" id="{0E53AEEB-F5F7-BD43-90F3-C72BC9564050}"/>
              </a:ext>
            </a:extLst>
          </p:cNvPr>
          <p:cNvSpPr txBox="1"/>
          <p:nvPr/>
        </p:nvSpPr>
        <p:spPr>
          <a:xfrm rot="19083596">
            <a:off x="5570116" y="218842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8" name="TextBox 17">
            <a:extLst>
              <a:ext uri="{FF2B5EF4-FFF2-40B4-BE49-F238E27FC236}">
                <a16:creationId xmlns:a16="http://schemas.microsoft.com/office/drawing/2014/main" xmlns="" id="{2855046C-BAFB-1549-ADE5-AECD62968BEB}"/>
              </a:ext>
            </a:extLst>
          </p:cNvPr>
          <p:cNvSpPr txBox="1"/>
          <p:nvPr/>
        </p:nvSpPr>
        <p:spPr>
          <a:xfrm>
            <a:off x="4888577"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4062143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14" name="TextBox 13">
            <a:extLst>
              <a:ext uri="{FF2B5EF4-FFF2-40B4-BE49-F238E27FC236}">
                <a16:creationId xmlns:a16="http://schemas.microsoft.com/office/drawing/2014/main" xmlns="" id="{F2C658DA-438C-F547-BBA3-D6D9CAD7D940}"/>
              </a:ext>
            </a:extLst>
          </p:cNvPr>
          <p:cNvSpPr txBox="1"/>
          <p:nvPr/>
        </p:nvSpPr>
        <p:spPr>
          <a:xfrm rot="19083596">
            <a:off x="4835105" y="2264895"/>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5" name="TextBox 14">
            <a:extLst>
              <a:ext uri="{FF2B5EF4-FFF2-40B4-BE49-F238E27FC236}">
                <a16:creationId xmlns:a16="http://schemas.microsoft.com/office/drawing/2014/main" xmlns="" id="{0E53AEEB-F5F7-BD43-90F3-C72BC9564050}"/>
              </a:ext>
            </a:extLst>
          </p:cNvPr>
          <p:cNvSpPr txBox="1"/>
          <p:nvPr/>
        </p:nvSpPr>
        <p:spPr>
          <a:xfrm rot="19083596">
            <a:off x="5570116" y="218842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8" name="TextBox 17">
            <a:extLst>
              <a:ext uri="{FF2B5EF4-FFF2-40B4-BE49-F238E27FC236}">
                <a16:creationId xmlns:a16="http://schemas.microsoft.com/office/drawing/2014/main" xmlns="" id="{2855046C-BAFB-1549-ADE5-AECD62968BEB}"/>
              </a:ext>
            </a:extLst>
          </p:cNvPr>
          <p:cNvSpPr txBox="1"/>
          <p:nvPr/>
        </p:nvSpPr>
        <p:spPr>
          <a:xfrm>
            <a:off x="4888577"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24" name="TextBox 23">
            <a:extLst>
              <a:ext uri="{FF2B5EF4-FFF2-40B4-BE49-F238E27FC236}">
                <a16:creationId xmlns:a16="http://schemas.microsoft.com/office/drawing/2014/main" xmlns="" id="{BCE513A0-F8D8-804B-B85C-FDC67B458D61}"/>
              </a:ext>
            </a:extLst>
          </p:cNvPr>
          <p:cNvSpPr txBox="1"/>
          <p:nvPr/>
        </p:nvSpPr>
        <p:spPr>
          <a:xfrm>
            <a:off x="6357359" y="4105997"/>
            <a:ext cx="1913207" cy="923330"/>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much does student A like salty snacks? </a:t>
            </a:r>
          </a:p>
        </p:txBody>
      </p:sp>
      <p:sp>
        <p:nvSpPr>
          <p:cNvPr id="26" name="TextBox 25">
            <a:extLst>
              <a:ext uri="{FF2B5EF4-FFF2-40B4-BE49-F238E27FC236}">
                <a16:creationId xmlns:a16="http://schemas.microsoft.com/office/drawing/2014/main" xmlns="" id="{3D2FB531-6C30-4948-8FF7-3921C2B5250D}"/>
              </a:ext>
            </a:extLst>
          </p:cNvPr>
          <p:cNvSpPr txBox="1"/>
          <p:nvPr/>
        </p:nvSpPr>
        <p:spPr>
          <a:xfrm>
            <a:off x="6066773" y="5435272"/>
            <a:ext cx="1913207" cy="923330"/>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much does student A like sweet snacks? </a:t>
            </a:r>
          </a:p>
        </p:txBody>
      </p:sp>
      <p:cxnSp>
        <p:nvCxnSpPr>
          <p:cNvPr id="28" name="Straight Arrow Connector 27">
            <a:extLst>
              <a:ext uri="{FF2B5EF4-FFF2-40B4-BE49-F238E27FC236}">
                <a16:creationId xmlns:a16="http://schemas.microsoft.com/office/drawing/2014/main" xmlns="" id="{C4B6D59A-1F58-3D44-BA64-A236EC3A55A1}"/>
              </a:ext>
            </a:extLst>
          </p:cNvPr>
          <p:cNvCxnSpPr>
            <a:cxnSpLocks/>
          </p:cNvCxnSpPr>
          <p:nvPr/>
        </p:nvCxnSpPr>
        <p:spPr>
          <a:xfrm flipH="1" flipV="1">
            <a:off x="5200087" y="3311506"/>
            <a:ext cx="895913" cy="2122915"/>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xmlns="" id="{07DA31B7-5879-624A-B8F0-B5A10604F2EE}"/>
              </a:ext>
            </a:extLst>
          </p:cNvPr>
          <p:cNvCxnSpPr>
            <a:cxnSpLocks/>
            <a:stCxn id="24" idx="1"/>
          </p:cNvCxnSpPr>
          <p:nvPr/>
        </p:nvCxnSpPr>
        <p:spPr>
          <a:xfrm flipH="1" flipV="1">
            <a:off x="5924281" y="3336831"/>
            <a:ext cx="433078" cy="1230831"/>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784838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14" name="TextBox 13">
            <a:extLst>
              <a:ext uri="{FF2B5EF4-FFF2-40B4-BE49-F238E27FC236}">
                <a16:creationId xmlns:a16="http://schemas.microsoft.com/office/drawing/2014/main" xmlns="" id="{F2C658DA-438C-F547-BBA3-D6D9CAD7D940}"/>
              </a:ext>
            </a:extLst>
          </p:cNvPr>
          <p:cNvSpPr txBox="1"/>
          <p:nvPr/>
        </p:nvSpPr>
        <p:spPr>
          <a:xfrm rot="19083596">
            <a:off x="4835105" y="2264895"/>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5" name="TextBox 14">
            <a:extLst>
              <a:ext uri="{FF2B5EF4-FFF2-40B4-BE49-F238E27FC236}">
                <a16:creationId xmlns:a16="http://schemas.microsoft.com/office/drawing/2014/main" xmlns="" id="{0E53AEEB-F5F7-BD43-90F3-C72BC9564050}"/>
              </a:ext>
            </a:extLst>
          </p:cNvPr>
          <p:cNvSpPr txBox="1"/>
          <p:nvPr/>
        </p:nvSpPr>
        <p:spPr>
          <a:xfrm rot="19083596">
            <a:off x="5570116" y="218842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8" name="TextBox 17">
            <a:extLst>
              <a:ext uri="{FF2B5EF4-FFF2-40B4-BE49-F238E27FC236}">
                <a16:creationId xmlns:a16="http://schemas.microsoft.com/office/drawing/2014/main" xmlns="" id="{2855046C-BAFB-1549-ADE5-AECD62968BEB}"/>
              </a:ext>
            </a:extLst>
          </p:cNvPr>
          <p:cNvSpPr txBox="1"/>
          <p:nvPr/>
        </p:nvSpPr>
        <p:spPr>
          <a:xfrm>
            <a:off x="4888577"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cxnSp>
        <p:nvCxnSpPr>
          <p:cNvPr id="42" name="Straight Arrow Connector 41">
            <a:extLst>
              <a:ext uri="{FF2B5EF4-FFF2-40B4-BE49-F238E27FC236}">
                <a16:creationId xmlns:a16="http://schemas.microsoft.com/office/drawing/2014/main" xmlns="" id="{72D9B513-66B1-0B45-850C-F7E37274C8D1}"/>
              </a:ext>
            </a:extLst>
          </p:cNvPr>
          <p:cNvCxnSpPr>
            <a:cxnSpLocks/>
          </p:cNvCxnSpPr>
          <p:nvPr/>
        </p:nvCxnSpPr>
        <p:spPr>
          <a:xfrm>
            <a:off x="7566028" y="2030322"/>
            <a:ext cx="21506" cy="981661"/>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xmlns="" id="{4101C43D-5C7A-534E-8DB6-5BD534227DA5}"/>
              </a:ext>
            </a:extLst>
          </p:cNvPr>
          <p:cNvSpPr txBox="1"/>
          <p:nvPr/>
        </p:nvSpPr>
        <p:spPr>
          <a:xfrm>
            <a:off x="6702081" y="1367009"/>
            <a:ext cx="2082870" cy="1200329"/>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On the diagonal, the strength of sweetness and saltiness (variance)</a:t>
            </a:r>
          </a:p>
        </p:txBody>
      </p: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42205692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14" name="TextBox 13">
            <a:extLst>
              <a:ext uri="{FF2B5EF4-FFF2-40B4-BE49-F238E27FC236}">
                <a16:creationId xmlns:a16="http://schemas.microsoft.com/office/drawing/2014/main" xmlns="" id="{F2C658DA-438C-F547-BBA3-D6D9CAD7D940}"/>
              </a:ext>
            </a:extLst>
          </p:cNvPr>
          <p:cNvSpPr txBox="1"/>
          <p:nvPr/>
        </p:nvSpPr>
        <p:spPr>
          <a:xfrm rot="19083596">
            <a:off x="4835105" y="2264895"/>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5" name="TextBox 14">
            <a:extLst>
              <a:ext uri="{FF2B5EF4-FFF2-40B4-BE49-F238E27FC236}">
                <a16:creationId xmlns:a16="http://schemas.microsoft.com/office/drawing/2014/main" xmlns="" id="{0E53AEEB-F5F7-BD43-90F3-C72BC9564050}"/>
              </a:ext>
            </a:extLst>
          </p:cNvPr>
          <p:cNvSpPr txBox="1"/>
          <p:nvPr/>
        </p:nvSpPr>
        <p:spPr>
          <a:xfrm rot="19083596">
            <a:off x="5570116" y="218842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6" name="TextBox 15">
            <a:extLst>
              <a:ext uri="{FF2B5EF4-FFF2-40B4-BE49-F238E27FC236}">
                <a16:creationId xmlns:a16="http://schemas.microsoft.com/office/drawing/2014/main" xmlns="" id="{FADF7C84-9063-D249-8929-4D6D9C8ACA5A}"/>
              </a:ext>
            </a:extLst>
          </p:cNvPr>
          <p:cNvSpPr txBox="1"/>
          <p:nvPr/>
        </p:nvSpPr>
        <p:spPr>
          <a:xfrm>
            <a:off x="8128916" y="3062544"/>
            <a:ext cx="124016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7" name="TextBox 16">
            <a:extLst>
              <a:ext uri="{FF2B5EF4-FFF2-40B4-BE49-F238E27FC236}">
                <a16:creationId xmlns:a16="http://schemas.microsoft.com/office/drawing/2014/main" xmlns="" id="{88D33109-3CE8-C746-9BE3-FEB18EBEC8CE}"/>
              </a:ext>
            </a:extLst>
          </p:cNvPr>
          <p:cNvSpPr txBox="1"/>
          <p:nvPr/>
        </p:nvSpPr>
        <p:spPr>
          <a:xfrm>
            <a:off x="8141182" y="3425482"/>
            <a:ext cx="124016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8" name="TextBox 17">
            <a:extLst>
              <a:ext uri="{FF2B5EF4-FFF2-40B4-BE49-F238E27FC236}">
                <a16:creationId xmlns:a16="http://schemas.microsoft.com/office/drawing/2014/main" xmlns="" id="{2855046C-BAFB-1549-ADE5-AECD62968BEB}"/>
              </a:ext>
            </a:extLst>
          </p:cNvPr>
          <p:cNvSpPr txBox="1"/>
          <p:nvPr/>
        </p:nvSpPr>
        <p:spPr>
          <a:xfrm>
            <a:off x="4888577"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19" name="TextBox 18">
            <a:extLst>
              <a:ext uri="{FF2B5EF4-FFF2-40B4-BE49-F238E27FC236}">
                <a16:creationId xmlns:a16="http://schemas.microsoft.com/office/drawing/2014/main" xmlns="" id="{E7552D42-FA90-054C-BD3B-36E42B33ECB7}"/>
              </a:ext>
            </a:extLst>
          </p:cNvPr>
          <p:cNvSpPr txBox="1"/>
          <p:nvPr/>
        </p:nvSpPr>
        <p:spPr>
          <a:xfrm rot="19083596">
            <a:off x="9103564" y="2218549"/>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20" name="TextBox 19">
            <a:extLst>
              <a:ext uri="{FF2B5EF4-FFF2-40B4-BE49-F238E27FC236}">
                <a16:creationId xmlns:a16="http://schemas.microsoft.com/office/drawing/2014/main" xmlns="" id="{6E69C2A5-5EAE-2A42-817A-DEC6C8999EDE}"/>
              </a:ext>
            </a:extLst>
          </p:cNvPr>
          <p:cNvSpPr txBox="1"/>
          <p:nvPr/>
        </p:nvSpPr>
        <p:spPr>
          <a:xfrm rot="19083596">
            <a:off x="9707391" y="226453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21" name="TextBox 20">
            <a:extLst>
              <a:ext uri="{FF2B5EF4-FFF2-40B4-BE49-F238E27FC236}">
                <a16:creationId xmlns:a16="http://schemas.microsoft.com/office/drawing/2014/main" xmlns="" id="{4B824CC0-5222-E24C-A0BB-E35783BEE6A5}"/>
              </a:ext>
            </a:extLst>
          </p:cNvPr>
          <p:cNvSpPr txBox="1"/>
          <p:nvPr/>
        </p:nvSpPr>
        <p:spPr>
          <a:xfrm rot="19083596">
            <a:off x="10356262" y="2228407"/>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22" name="TextBox 21">
            <a:extLst>
              <a:ext uri="{FF2B5EF4-FFF2-40B4-BE49-F238E27FC236}">
                <a16:creationId xmlns:a16="http://schemas.microsoft.com/office/drawing/2014/main" xmlns="" id="{2677AEB2-771D-E142-B664-15B3DAACFCC1}"/>
              </a:ext>
            </a:extLst>
          </p:cNvPr>
          <p:cNvSpPr txBox="1"/>
          <p:nvPr/>
        </p:nvSpPr>
        <p:spPr>
          <a:xfrm rot="19083596">
            <a:off x="10960091" y="225105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23" name="TextBox 22">
            <a:extLst>
              <a:ext uri="{FF2B5EF4-FFF2-40B4-BE49-F238E27FC236}">
                <a16:creationId xmlns:a16="http://schemas.microsoft.com/office/drawing/2014/main" xmlns="" id="{D87D2707-5499-B241-A253-A056420212F5}"/>
              </a:ext>
            </a:extLst>
          </p:cNvPr>
          <p:cNvSpPr txBox="1"/>
          <p:nvPr/>
        </p:nvSpPr>
        <p:spPr>
          <a:xfrm>
            <a:off x="9017257" y="4040358"/>
            <a:ext cx="1413983" cy="646331"/>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sweet is chocolate? </a:t>
            </a:r>
          </a:p>
        </p:txBody>
      </p: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37" name="TextBox 36">
            <a:extLst>
              <a:ext uri="{FF2B5EF4-FFF2-40B4-BE49-F238E27FC236}">
                <a16:creationId xmlns:a16="http://schemas.microsoft.com/office/drawing/2014/main" xmlns="" id="{D4B6C961-566A-6248-B10F-A54014359D9B}"/>
              </a:ext>
            </a:extLst>
          </p:cNvPr>
          <p:cNvSpPr txBox="1"/>
          <p:nvPr/>
        </p:nvSpPr>
        <p:spPr>
          <a:xfrm>
            <a:off x="10397965" y="4852396"/>
            <a:ext cx="1593706" cy="646331"/>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salty are pretzels? </a:t>
            </a:r>
          </a:p>
        </p:txBody>
      </p:sp>
      <p:cxnSp>
        <p:nvCxnSpPr>
          <p:cNvPr id="38" name="Straight Arrow Connector 37">
            <a:extLst>
              <a:ext uri="{FF2B5EF4-FFF2-40B4-BE49-F238E27FC236}">
                <a16:creationId xmlns:a16="http://schemas.microsoft.com/office/drawing/2014/main" xmlns="" id="{EB516A00-6103-2647-BE0A-48F4B13CCBF4}"/>
              </a:ext>
            </a:extLst>
          </p:cNvPr>
          <p:cNvCxnSpPr>
            <a:cxnSpLocks/>
            <a:stCxn id="23" idx="0"/>
          </p:cNvCxnSpPr>
          <p:nvPr/>
        </p:nvCxnSpPr>
        <p:spPr>
          <a:xfrm flipH="1" flipV="1">
            <a:off x="9533621" y="3251298"/>
            <a:ext cx="190628" cy="789060"/>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13D205E8-3B40-AA4F-95AC-36AD7C9398F4}"/>
              </a:ext>
            </a:extLst>
          </p:cNvPr>
          <p:cNvCxnSpPr>
            <a:cxnSpLocks/>
          </p:cNvCxnSpPr>
          <p:nvPr/>
        </p:nvCxnSpPr>
        <p:spPr>
          <a:xfrm flipV="1">
            <a:off x="11225695" y="3547457"/>
            <a:ext cx="112865" cy="1345733"/>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Tree>
    <p:extLst>
      <p:ext uri="{BB962C8B-B14F-4D97-AF65-F5344CB8AC3E}">
        <p14:creationId xmlns:p14="http://schemas.microsoft.com/office/powerpoint/2010/main" val="32809396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p:sp>
        <p:nvSpPr>
          <p:cNvPr id="5" name="Rectangle 4">
            <a:extLst>
              <a:ext uri="{FF2B5EF4-FFF2-40B4-BE49-F238E27FC236}">
                <a16:creationId xmlns:a16="http://schemas.microsoft.com/office/drawing/2014/main" xmlns="" id="{18EB3667-C628-C74F-B7EC-638982FA8AC0}"/>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xmlns="" id="{884E5A1E-AC4C-644B-8E8E-6DDA9BD3A1CE}"/>
              </a:ext>
            </a:extLst>
          </p:cNvPr>
          <p:cNvSpPr/>
          <p:nvPr/>
        </p:nvSpPr>
        <p:spPr>
          <a:xfrm>
            <a:off x="4893346" y="3052688"/>
            <a:ext cx="14652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7" name="Rectangle 6">
            <a:extLst>
              <a:ext uri="{FF2B5EF4-FFF2-40B4-BE49-F238E27FC236}">
                <a16:creationId xmlns:a16="http://schemas.microsoft.com/office/drawing/2014/main" xmlns="" id="{98EF661C-E647-6749-B120-60CF68ADB2DA}"/>
              </a:ext>
            </a:extLst>
          </p:cNvPr>
          <p:cNvSpPr/>
          <p:nvPr/>
        </p:nvSpPr>
        <p:spPr>
          <a:xfrm>
            <a:off x="7211359" y="3085187"/>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8" name="Rectangle 7">
            <a:extLst>
              <a:ext uri="{FF2B5EF4-FFF2-40B4-BE49-F238E27FC236}">
                <a16:creationId xmlns:a16="http://schemas.microsoft.com/office/drawing/2014/main" xmlns="" id="{310C0311-EE47-7D45-84F4-89DFB0F12047}"/>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3" name="TextBox 2">
            <a:extLst>
              <a:ext uri="{FF2B5EF4-FFF2-40B4-BE49-F238E27FC236}">
                <a16:creationId xmlns:a16="http://schemas.microsoft.com/office/drawing/2014/main" xmlns="" id="{CA00F5BA-418F-D845-81B4-6B9872B18323}"/>
              </a:ext>
            </a:extLst>
          </p:cNvPr>
          <p:cNvSpPr txBox="1"/>
          <p:nvPr/>
        </p:nvSpPr>
        <p:spPr>
          <a:xfrm>
            <a:off x="388935"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9" name="TextBox 8">
            <a:extLst>
              <a:ext uri="{FF2B5EF4-FFF2-40B4-BE49-F238E27FC236}">
                <a16:creationId xmlns:a16="http://schemas.microsoft.com/office/drawing/2014/main" xmlns="" id="{BC9A7055-4E17-EB4E-BD25-C3028676CDAB}"/>
              </a:ext>
            </a:extLst>
          </p:cNvPr>
          <p:cNvSpPr txBox="1"/>
          <p:nvPr/>
        </p:nvSpPr>
        <p:spPr>
          <a:xfrm rot="19083596">
            <a:off x="394044" y="226911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10" name="TextBox 9">
            <a:extLst>
              <a:ext uri="{FF2B5EF4-FFF2-40B4-BE49-F238E27FC236}">
                <a16:creationId xmlns:a16="http://schemas.microsoft.com/office/drawing/2014/main" xmlns="" id="{5B597A62-DD99-7344-A31E-DF3C208C7D20}"/>
              </a:ext>
            </a:extLst>
          </p:cNvPr>
          <p:cNvSpPr txBox="1"/>
          <p:nvPr/>
        </p:nvSpPr>
        <p:spPr>
          <a:xfrm>
            <a:off x="696059" y="1354647"/>
            <a:ext cx="230535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Data matrix: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Ratings of snack foods</a:t>
            </a:r>
          </a:p>
        </p:txBody>
      </p:sp>
      <p:sp>
        <p:nvSpPr>
          <p:cNvPr id="11" name="TextBox 10">
            <a:extLst>
              <a:ext uri="{FF2B5EF4-FFF2-40B4-BE49-F238E27FC236}">
                <a16:creationId xmlns:a16="http://schemas.microsoft.com/office/drawing/2014/main" xmlns="" id="{20C8DD7F-1D3A-0D48-81E1-41FF7095F2C5}"/>
              </a:ext>
            </a:extLst>
          </p:cNvPr>
          <p:cNvSpPr txBox="1"/>
          <p:nvPr/>
        </p:nvSpPr>
        <p:spPr>
          <a:xfrm rot="19083596">
            <a:off x="997871" y="231509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12" name="TextBox 11">
            <a:extLst>
              <a:ext uri="{FF2B5EF4-FFF2-40B4-BE49-F238E27FC236}">
                <a16:creationId xmlns:a16="http://schemas.microsoft.com/office/drawing/2014/main" xmlns="" id="{76039346-8ACB-D748-8673-5166D6804EC1}"/>
              </a:ext>
            </a:extLst>
          </p:cNvPr>
          <p:cNvSpPr txBox="1"/>
          <p:nvPr/>
        </p:nvSpPr>
        <p:spPr>
          <a:xfrm rot="19083596">
            <a:off x="1646742" y="227896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13" name="TextBox 12">
            <a:extLst>
              <a:ext uri="{FF2B5EF4-FFF2-40B4-BE49-F238E27FC236}">
                <a16:creationId xmlns:a16="http://schemas.microsoft.com/office/drawing/2014/main" xmlns="" id="{275D957D-738C-DB45-8D91-7B2AF4556CD1}"/>
              </a:ext>
            </a:extLst>
          </p:cNvPr>
          <p:cNvSpPr txBox="1"/>
          <p:nvPr/>
        </p:nvSpPr>
        <p:spPr>
          <a:xfrm rot="19083596">
            <a:off x="2250571" y="2301611"/>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14" name="TextBox 13">
            <a:extLst>
              <a:ext uri="{FF2B5EF4-FFF2-40B4-BE49-F238E27FC236}">
                <a16:creationId xmlns:a16="http://schemas.microsoft.com/office/drawing/2014/main" xmlns="" id="{F2C658DA-438C-F547-BBA3-D6D9CAD7D940}"/>
              </a:ext>
            </a:extLst>
          </p:cNvPr>
          <p:cNvSpPr txBox="1"/>
          <p:nvPr/>
        </p:nvSpPr>
        <p:spPr>
          <a:xfrm rot="19083596">
            <a:off x="4835105" y="2264895"/>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5" name="TextBox 14">
            <a:extLst>
              <a:ext uri="{FF2B5EF4-FFF2-40B4-BE49-F238E27FC236}">
                <a16:creationId xmlns:a16="http://schemas.microsoft.com/office/drawing/2014/main" xmlns="" id="{0E53AEEB-F5F7-BD43-90F3-C72BC9564050}"/>
              </a:ext>
            </a:extLst>
          </p:cNvPr>
          <p:cNvSpPr txBox="1"/>
          <p:nvPr/>
        </p:nvSpPr>
        <p:spPr>
          <a:xfrm rot="19083596">
            <a:off x="5570116" y="2188428"/>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6" name="TextBox 15">
            <a:extLst>
              <a:ext uri="{FF2B5EF4-FFF2-40B4-BE49-F238E27FC236}">
                <a16:creationId xmlns:a16="http://schemas.microsoft.com/office/drawing/2014/main" xmlns="" id="{FADF7C84-9063-D249-8929-4D6D9C8ACA5A}"/>
              </a:ext>
            </a:extLst>
          </p:cNvPr>
          <p:cNvSpPr txBox="1"/>
          <p:nvPr/>
        </p:nvSpPr>
        <p:spPr>
          <a:xfrm>
            <a:off x="8128916" y="3062544"/>
            <a:ext cx="124016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Sweetness</a:t>
            </a:r>
          </a:p>
        </p:txBody>
      </p:sp>
      <p:sp>
        <p:nvSpPr>
          <p:cNvPr id="17" name="TextBox 16">
            <a:extLst>
              <a:ext uri="{FF2B5EF4-FFF2-40B4-BE49-F238E27FC236}">
                <a16:creationId xmlns:a16="http://schemas.microsoft.com/office/drawing/2014/main" xmlns="" id="{88D33109-3CE8-C746-9BE3-FEB18EBEC8CE}"/>
              </a:ext>
            </a:extLst>
          </p:cNvPr>
          <p:cNvSpPr txBox="1"/>
          <p:nvPr/>
        </p:nvSpPr>
        <p:spPr>
          <a:xfrm>
            <a:off x="8141182" y="3425482"/>
            <a:ext cx="124016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Saltiness</a:t>
            </a:r>
          </a:p>
        </p:txBody>
      </p:sp>
      <p:sp>
        <p:nvSpPr>
          <p:cNvPr id="18" name="TextBox 17">
            <a:extLst>
              <a:ext uri="{FF2B5EF4-FFF2-40B4-BE49-F238E27FC236}">
                <a16:creationId xmlns:a16="http://schemas.microsoft.com/office/drawing/2014/main" xmlns="" id="{2855046C-BAFB-1549-ADE5-AECD62968BEB}"/>
              </a:ext>
            </a:extLst>
          </p:cNvPr>
          <p:cNvSpPr txBox="1"/>
          <p:nvPr/>
        </p:nvSpPr>
        <p:spPr>
          <a:xfrm>
            <a:off x="4888577" y="4394366"/>
            <a:ext cx="19132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Students</a:t>
            </a:r>
          </a:p>
        </p:txBody>
      </p:sp>
      <p:sp>
        <p:nvSpPr>
          <p:cNvPr id="19" name="TextBox 18">
            <a:extLst>
              <a:ext uri="{FF2B5EF4-FFF2-40B4-BE49-F238E27FC236}">
                <a16:creationId xmlns:a16="http://schemas.microsoft.com/office/drawing/2014/main" xmlns="" id="{E7552D42-FA90-054C-BD3B-36E42B33ECB7}"/>
              </a:ext>
            </a:extLst>
          </p:cNvPr>
          <p:cNvSpPr txBox="1"/>
          <p:nvPr/>
        </p:nvSpPr>
        <p:spPr>
          <a:xfrm rot="19083596">
            <a:off x="9103564" y="2218549"/>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Chocolate</a:t>
            </a:r>
          </a:p>
        </p:txBody>
      </p:sp>
      <p:sp>
        <p:nvSpPr>
          <p:cNvPr id="20" name="TextBox 19">
            <a:extLst>
              <a:ext uri="{FF2B5EF4-FFF2-40B4-BE49-F238E27FC236}">
                <a16:creationId xmlns:a16="http://schemas.microsoft.com/office/drawing/2014/main" xmlns="" id="{6E69C2A5-5EAE-2A42-817A-DEC6C8999EDE}"/>
              </a:ext>
            </a:extLst>
          </p:cNvPr>
          <p:cNvSpPr txBox="1"/>
          <p:nvPr/>
        </p:nvSpPr>
        <p:spPr>
          <a:xfrm rot="19083596">
            <a:off x="9707391" y="226453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Cookies</a:t>
            </a:r>
          </a:p>
        </p:txBody>
      </p:sp>
      <p:sp>
        <p:nvSpPr>
          <p:cNvPr id="21" name="TextBox 20">
            <a:extLst>
              <a:ext uri="{FF2B5EF4-FFF2-40B4-BE49-F238E27FC236}">
                <a16:creationId xmlns:a16="http://schemas.microsoft.com/office/drawing/2014/main" xmlns="" id="{4B824CC0-5222-E24C-A0BB-E35783BEE6A5}"/>
              </a:ext>
            </a:extLst>
          </p:cNvPr>
          <p:cNvSpPr txBox="1"/>
          <p:nvPr/>
        </p:nvSpPr>
        <p:spPr>
          <a:xfrm rot="19083596">
            <a:off x="10356262" y="2228407"/>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Chips</a:t>
            </a:r>
          </a:p>
        </p:txBody>
      </p:sp>
      <p:sp>
        <p:nvSpPr>
          <p:cNvPr id="22" name="TextBox 21">
            <a:extLst>
              <a:ext uri="{FF2B5EF4-FFF2-40B4-BE49-F238E27FC236}">
                <a16:creationId xmlns:a16="http://schemas.microsoft.com/office/drawing/2014/main" xmlns="" id="{2677AEB2-771D-E142-B664-15B3DAACFCC1}"/>
              </a:ext>
            </a:extLst>
          </p:cNvPr>
          <p:cNvSpPr txBox="1"/>
          <p:nvPr/>
        </p:nvSpPr>
        <p:spPr>
          <a:xfrm rot="19083596">
            <a:off x="10960091" y="2251050"/>
            <a:ext cx="13811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Pretzels</a:t>
            </a:r>
          </a:p>
        </p:txBody>
      </p:sp>
      <p:sp>
        <p:nvSpPr>
          <p:cNvPr id="23" name="TextBox 22">
            <a:extLst>
              <a:ext uri="{FF2B5EF4-FFF2-40B4-BE49-F238E27FC236}">
                <a16:creationId xmlns:a16="http://schemas.microsoft.com/office/drawing/2014/main" xmlns="" id="{D87D2707-5499-B241-A253-A056420212F5}"/>
              </a:ext>
            </a:extLst>
          </p:cNvPr>
          <p:cNvSpPr txBox="1"/>
          <p:nvPr/>
        </p:nvSpPr>
        <p:spPr>
          <a:xfrm>
            <a:off x="9017257" y="4040358"/>
            <a:ext cx="1413983" cy="646331"/>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sweet is chocolate? </a:t>
            </a:r>
          </a:p>
        </p:txBody>
      </p:sp>
      <p:sp>
        <p:nvSpPr>
          <p:cNvPr id="24" name="TextBox 23">
            <a:extLst>
              <a:ext uri="{FF2B5EF4-FFF2-40B4-BE49-F238E27FC236}">
                <a16:creationId xmlns:a16="http://schemas.microsoft.com/office/drawing/2014/main" xmlns="" id="{BCE513A0-F8D8-804B-B85C-FDC67B458D61}"/>
              </a:ext>
            </a:extLst>
          </p:cNvPr>
          <p:cNvSpPr txBox="1"/>
          <p:nvPr/>
        </p:nvSpPr>
        <p:spPr>
          <a:xfrm>
            <a:off x="6357359" y="4105997"/>
            <a:ext cx="1913207" cy="923330"/>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much does student A like salty snacks? </a:t>
            </a:r>
          </a:p>
        </p:txBody>
      </p:sp>
      <p:sp>
        <p:nvSpPr>
          <p:cNvPr id="26" name="TextBox 25">
            <a:extLst>
              <a:ext uri="{FF2B5EF4-FFF2-40B4-BE49-F238E27FC236}">
                <a16:creationId xmlns:a16="http://schemas.microsoft.com/office/drawing/2014/main" xmlns="" id="{3D2FB531-6C30-4948-8FF7-3921C2B5250D}"/>
              </a:ext>
            </a:extLst>
          </p:cNvPr>
          <p:cNvSpPr txBox="1"/>
          <p:nvPr/>
        </p:nvSpPr>
        <p:spPr>
          <a:xfrm>
            <a:off x="6066773" y="5435272"/>
            <a:ext cx="1913207" cy="923330"/>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much does student A like sweet snacks? </a:t>
            </a:r>
          </a:p>
        </p:txBody>
      </p:sp>
      <p:cxnSp>
        <p:nvCxnSpPr>
          <p:cNvPr id="28" name="Straight Arrow Connector 27">
            <a:extLst>
              <a:ext uri="{FF2B5EF4-FFF2-40B4-BE49-F238E27FC236}">
                <a16:creationId xmlns:a16="http://schemas.microsoft.com/office/drawing/2014/main" xmlns="" id="{C4B6D59A-1F58-3D44-BA64-A236EC3A55A1}"/>
              </a:ext>
            </a:extLst>
          </p:cNvPr>
          <p:cNvCxnSpPr>
            <a:cxnSpLocks/>
          </p:cNvCxnSpPr>
          <p:nvPr/>
        </p:nvCxnSpPr>
        <p:spPr>
          <a:xfrm flipH="1" flipV="1">
            <a:off x="5200087" y="3311506"/>
            <a:ext cx="895913" cy="2122915"/>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xmlns="" id="{07DA31B7-5879-624A-B8F0-B5A10604F2EE}"/>
              </a:ext>
            </a:extLst>
          </p:cNvPr>
          <p:cNvCxnSpPr>
            <a:cxnSpLocks/>
            <a:stCxn id="24" idx="1"/>
          </p:cNvCxnSpPr>
          <p:nvPr/>
        </p:nvCxnSpPr>
        <p:spPr>
          <a:xfrm flipH="1" flipV="1">
            <a:off x="5924281" y="3336831"/>
            <a:ext cx="433078" cy="1230831"/>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xmlns="" id="{62D7D115-DF91-B043-AEAD-09A04C225532}"/>
              </a:ext>
            </a:extLst>
          </p:cNvPr>
          <p:cNvSpPr txBox="1"/>
          <p:nvPr/>
        </p:nvSpPr>
        <p:spPr>
          <a:xfrm>
            <a:off x="524888" y="3169528"/>
            <a:ext cx="2485539" cy="92333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Tx/>
              <a:buAutoNum type="arabicPlain" startAt="10"/>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7         0           3</a:t>
            </a:r>
          </a:p>
          <a:p>
            <a:pPr marL="342900" marR="0" lvl="0" indent="-342900" algn="l" defTabSz="914400" rtl="0" eaLnBrk="1" fontAlgn="auto" latinLnBrk="0" hangingPunct="1">
              <a:lnSpc>
                <a:spcPct val="100000"/>
              </a:lnSpc>
              <a:spcBef>
                <a:spcPts val="0"/>
              </a:spcBef>
              <a:spcAft>
                <a:spcPts val="0"/>
              </a:spcAft>
              <a:buClrTx/>
              <a:buSzTx/>
              <a:buFontTx/>
              <a:buAutoNum type="arabicPlain" startAt="8"/>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      6         2           4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3          1         8           5</a:t>
            </a:r>
          </a:p>
        </p:txBody>
      </p:sp>
      <p:sp>
        <p:nvSpPr>
          <p:cNvPr id="37" name="TextBox 36">
            <a:extLst>
              <a:ext uri="{FF2B5EF4-FFF2-40B4-BE49-F238E27FC236}">
                <a16:creationId xmlns:a16="http://schemas.microsoft.com/office/drawing/2014/main" xmlns="" id="{D4B6C961-566A-6248-B10F-A54014359D9B}"/>
              </a:ext>
            </a:extLst>
          </p:cNvPr>
          <p:cNvSpPr txBox="1"/>
          <p:nvPr/>
        </p:nvSpPr>
        <p:spPr>
          <a:xfrm>
            <a:off x="10397965" y="4852396"/>
            <a:ext cx="1593706" cy="646331"/>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How salty are pretzels? </a:t>
            </a:r>
          </a:p>
        </p:txBody>
      </p:sp>
      <p:cxnSp>
        <p:nvCxnSpPr>
          <p:cNvPr id="38" name="Straight Arrow Connector 37">
            <a:extLst>
              <a:ext uri="{FF2B5EF4-FFF2-40B4-BE49-F238E27FC236}">
                <a16:creationId xmlns:a16="http://schemas.microsoft.com/office/drawing/2014/main" xmlns="" id="{EB516A00-6103-2647-BE0A-48F4B13CCBF4}"/>
              </a:ext>
            </a:extLst>
          </p:cNvPr>
          <p:cNvCxnSpPr>
            <a:cxnSpLocks/>
            <a:stCxn id="23" idx="0"/>
          </p:cNvCxnSpPr>
          <p:nvPr/>
        </p:nvCxnSpPr>
        <p:spPr>
          <a:xfrm flipH="1" flipV="1">
            <a:off x="9533621" y="3251298"/>
            <a:ext cx="190628" cy="789060"/>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13D205E8-3B40-AA4F-95AC-36AD7C9398F4}"/>
              </a:ext>
            </a:extLst>
          </p:cNvPr>
          <p:cNvCxnSpPr>
            <a:cxnSpLocks/>
          </p:cNvCxnSpPr>
          <p:nvPr/>
        </p:nvCxnSpPr>
        <p:spPr>
          <a:xfrm flipV="1">
            <a:off x="11225695" y="3547457"/>
            <a:ext cx="112865" cy="1345733"/>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xmlns="" id="{72D9B513-66B1-0B45-850C-F7E37274C8D1}"/>
              </a:ext>
            </a:extLst>
          </p:cNvPr>
          <p:cNvCxnSpPr>
            <a:cxnSpLocks/>
          </p:cNvCxnSpPr>
          <p:nvPr/>
        </p:nvCxnSpPr>
        <p:spPr>
          <a:xfrm>
            <a:off x="7566028" y="2030322"/>
            <a:ext cx="21506" cy="981661"/>
          </a:xfrm>
          <a:prstGeom prst="straightConnector1">
            <a:avLst/>
          </a:prstGeom>
          <a:ln w="28575">
            <a:solidFill>
              <a:schemeClr val="bg1"/>
            </a:solidFill>
            <a:headEnd type="none" w="lg" len="lg"/>
            <a:tailEnd type="arrow"/>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xmlns="" id="{431F6766-A92A-034A-A8B0-31AA2199183E}"/>
              </a:ext>
            </a:extLst>
          </p:cNvPr>
          <p:cNvSpPr txBox="1"/>
          <p:nvPr/>
        </p:nvSpPr>
        <p:spPr>
          <a:xfrm>
            <a:off x="3518018" y="3457981"/>
            <a:ext cx="839008"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a:t>
            </a:r>
          </a:p>
        </p:txBody>
      </p:sp>
      <p:sp>
        <p:nvSpPr>
          <p:cNvPr id="34" name="TextBox 33">
            <a:extLst>
              <a:ext uri="{FF2B5EF4-FFF2-40B4-BE49-F238E27FC236}">
                <a16:creationId xmlns:a16="http://schemas.microsoft.com/office/drawing/2014/main" xmlns="" id="{490F082B-3357-7848-BF58-8442D4693A88}"/>
              </a:ext>
            </a:extLst>
          </p:cNvPr>
          <p:cNvSpPr txBox="1"/>
          <p:nvPr/>
        </p:nvSpPr>
        <p:spPr>
          <a:xfrm>
            <a:off x="6702081" y="1367009"/>
            <a:ext cx="2082870" cy="1200329"/>
          </a:xfrm>
          <a:prstGeom prst="rect">
            <a:avLst/>
          </a:prstGeom>
          <a:solidFill>
            <a:schemeClr val="bg2">
              <a:lumMod val="60000"/>
              <a:lumOff val="4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pitchFamily="34" charset="0"/>
                <a:ea typeface="+mn-ea"/>
                <a:cs typeface="Calibri" panose="020F0502020204030204" pitchFamily="34" charset="0"/>
              </a:rPr>
              <a:t>On the diagonal, the strength of sweetness and saltiness (variance)</a:t>
            </a:r>
          </a:p>
        </p:txBody>
      </p:sp>
    </p:spTree>
    <p:extLst>
      <p:ext uri="{BB962C8B-B14F-4D97-AF65-F5344CB8AC3E}">
        <p14:creationId xmlns:p14="http://schemas.microsoft.com/office/powerpoint/2010/main" val="36343786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pPr algn="ctr"/>
            <a:r>
              <a:rPr lang="en-US" dirty="0">
                <a:solidFill>
                  <a:schemeClr val="bg1"/>
                </a:solidFill>
              </a:rPr>
              <a:t>Singular Value Decomposition (SVD)</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B9ACE43B-B35E-1648-B59D-FB481C68E062}"/>
                  </a:ext>
                </a:extLst>
              </p:cNvPr>
              <p:cNvSpPr txBox="1"/>
              <p:nvPr/>
            </p:nvSpPr>
            <p:spPr>
              <a:xfrm>
                <a:off x="388935" y="1323975"/>
                <a:ext cx="11547691" cy="1231106"/>
              </a:xfrm>
              <a:prstGeom prst="rect">
                <a:avLst/>
              </a:prstGeom>
              <a:noFill/>
            </p:spPr>
            <p:txBody>
              <a:bodyPr wrap="square" lIns="0" tIns="0" rIns="0" bIns="0" rtlCol="0">
                <a:spAutoFit/>
              </a:bodyPr>
              <a:lstStyle/>
              <a:p>
                <a14:m>
                  <m:oMath xmlns:m="http://schemas.openxmlformats.org/officeDocument/2006/math" xmlns="">
                    <m:sSub>
                      <m:sSubPr>
                        <m:ctrlPr>
                          <a:rPr lang="en-US" sz="8000" i="1" smtClean="0">
                            <a:latin typeface="Cambria Math" panose="02040503050406030204" pitchFamily="18" charset="0"/>
                          </a:rPr>
                        </m:ctrlPr>
                      </m:sSubPr>
                      <m:e>
                        <m:r>
                          <m:rPr>
                            <m:sty m:val="p"/>
                          </m:rPr>
                          <a:rPr lang="en-US" sz="8000" b="0" i="0" smtClean="0">
                            <a:latin typeface="Cambria Math" panose="02040503050406030204" pitchFamily="18" charset="0"/>
                          </a:rPr>
                          <m:t>A</m:t>
                        </m:r>
                      </m:e>
                      <m:sub>
                        <m:r>
                          <m:rPr>
                            <m:sty m:val="p"/>
                          </m:rPr>
                          <a:rPr lang="en-US" sz="8000" b="0" i="0" smtClean="0">
                            <a:latin typeface="Cambria Math" panose="02040503050406030204" pitchFamily="18" charset="0"/>
                          </a:rPr>
                          <m:t>m</m:t>
                        </m:r>
                        <m:r>
                          <a:rPr lang="en-US" sz="8000" b="0" i="0" smtClean="0">
                            <a:latin typeface="Cambria Math" panose="02040503050406030204" pitchFamily="18" charset="0"/>
                          </a:rPr>
                          <m:t> </m:t>
                        </m:r>
                        <m:r>
                          <m:rPr>
                            <m:sty m:val="p"/>
                          </m:rPr>
                          <a:rPr lang="en-US" sz="8000" b="0" i="0" smtClean="0">
                            <a:latin typeface="Cambria Math" panose="02040503050406030204" pitchFamily="18" charset="0"/>
                          </a:rPr>
                          <m:t>x</m:t>
                        </m:r>
                        <m:r>
                          <a:rPr lang="en-US" sz="8000" b="0" i="0" smtClean="0">
                            <a:latin typeface="Cambria Math" panose="02040503050406030204" pitchFamily="18" charset="0"/>
                          </a:rPr>
                          <m:t> </m:t>
                        </m:r>
                        <m:r>
                          <m:rPr>
                            <m:sty m:val="p"/>
                          </m:rPr>
                          <a:rPr lang="en-US" sz="8000" b="0" i="0" smtClean="0">
                            <a:latin typeface="Cambria Math" panose="02040503050406030204" pitchFamily="18" charset="0"/>
                          </a:rPr>
                          <m:t>n</m:t>
                        </m:r>
                      </m:sub>
                    </m:sSub>
                    <m:r>
                      <a:rPr lang="en-US" sz="8000" b="0" i="0" smtClean="0">
                        <a:latin typeface="Cambria Math" panose="02040503050406030204" pitchFamily="18" charset="0"/>
                      </a:rPr>
                      <m:t>=</m:t>
                    </m:r>
                  </m:oMath>
                </a14:m>
                <a:r>
                  <a:rPr lang="en-US" sz="8000" dirty="0"/>
                  <a:t> </a:t>
                </a:r>
                <a14:m>
                  <m:oMath xmlns:m="http://schemas.openxmlformats.org/officeDocument/2006/math" xmlns="">
                    <m:sSub>
                      <m:sSubPr>
                        <m:ctrlPr>
                          <a:rPr lang="en-US" sz="8000" i="1">
                            <a:latin typeface="Cambria Math" panose="02040503050406030204" pitchFamily="18" charset="0"/>
                          </a:rPr>
                        </m:ctrlPr>
                      </m:sSubPr>
                      <m:e>
                        <m:r>
                          <m:rPr>
                            <m:sty m:val="p"/>
                          </m:rPr>
                          <a:rPr lang="en-US" sz="8000" b="0" i="0" smtClean="0">
                            <a:latin typeface="Cambria Math" panose="02040503050406030204" pitchFamily="18" charset="0"/>
                          </a:rPr>
                          <m:t>U</m:t>
                        </m:r>
                      </m:e>
                      <m:sub>
                        <m:r>
                          <m:rPr>
                            <m:sty m:val="p"/>
                          </m:rPr>
                          <a:rPr lang="en-US" sz="8000" i="0">
                            <a:latin typeface="Cambria Math" panose="02040503050406030204" pitchFamily="18" charset="0"/>
                          </a:rPr>
                          <m:t>m</m:t>
                        </m:r>
                        <m:r>
                          <a:rPr lang="en-US" sz="8000" i="0">
                            <a:latin typeface="Cambria Math" panose="02040503050406030204" pitchFamily="18" charset="0"/>
                          </a:rPr>
                          <m:t> </m:t>
                        </m:r>
                        <m:r>
                          <m:rPr>
                            <m:sty m:val="p"/>
                          </m:rPr>
                          <a:rPr lang="en-US" sz="8000" i="0">
                            <a:latin typeface="Cambria Math" panose="02040503050406030204" pitchFamily="18" charset="0"/>
                          </a:rPr>
                          <m:t>x</m:t>
                        </m:r>
                        <m:r>
                          <a:rPr lang="en-US" sz="8000" i="0">
                            <a:latin typeface="Cambria Math" panose="02040503050406030204" pitchFamily="18" charset="0"/>
                          </a:rPr>
                          <m:t> </m:t>
                        </m:r>
                        <m:r>
                          <m:rPr>
                            <m:sty m:val="p"/>
                          </m:rPr>
                          <a:rPr lang="en-US" sz="8000" b="0" i="0" smtClean="0">
                            <a:latin typeface="Cambria Math" panose="02040503050406030204" pitchFamily="18" charset="0"/>
                          </a:rPr>
                          <m:t>r</m:t>
                        </m:r>
                      </m:sub>
                    </m:sSub>
                    <m:sSub>
                      <m:sSubPr>
                        <m:ctrlPr>
                          <a:rPr lang="en-US" sz="8000" i="1">
                            <a:latin typeface="Cambria Math" panose="02040503050406030204" pitchFamily="18" charset="0"/>
                          </a:rPr>
                        </m:ctrlPr>
                      </m:sSubPr>
                      <m:e>
                        <m:r>
                          <m:rPr>
                            <m:sty m:val="p"/>
                          </m:rPr>
                          <a:rPr lang="el-GR" sz="8000" i="0" smtClean="0">
                            <a:latin typeface="Cambria Math" panose="02040503050406030204" pitchFamily="18" charset="0"/>
                            <a:ea typeface="Cambria Math" panose="02040503050406030204" pitchFamily="18" charset="0"/>
                          </a:rPr>
                          <m:t>Σ</m:t>
                        </m:r>
                      </m:e>
                      <m:sub>
                        <m:r>
                          <m:rPr>
                            <m:sty m:val="p"/>
                          </m:rPr>
                          <a:rPr lang="en-US" sz="8000" b="0" i="0" smtClean="0">
                            <a:latin typeface="Cambria Math" panose="02040503050406030204" pitchFamily="18" charset="0"/>
                          </a:rPr>
                          <m:t>r</m:t>
                        </m:r>
                        <m:r>
                          <a:rPr lang="en-US" sz="8000" i="0">
                            <a:latin typeface="Cambria Math" panose="02040503050406030204" pitchFamily="18" charset="0"/>
                          </a:rPr>
                          <m:t> </m:t>
                        </m:r>
                        <m:r>
                          <m:rPr>
                            <m:sty m:val="p"/>
                          </m:rPr>
                          <a:rPr lang="en-US" sz="8000" i="0">
                            <a:latin typeface="Cambria Math" panose="02040503050406030204" pitchFamily="18" charset="0"/>
                          </a:rPr>
                          <m:t>x</m:t>
                        </m:r>
                        <m:r>
                          <a:rPr lang="en-US" sz="8000" i="0">
                            <a:latin typeface="Cambria Math" panose="02040503050406030204" pitchFamily="18" charset="0"/>
                          </a:rPr>
                          <m:t> </m:t>
                        </m:r>
                        <m:r>
                          <m:rPr>
                            <m:sty m:val="p"/>
                          </m:rPr>
                          <a:rPr lang="en-US" sz="8000" b="0" i="0" smtClean="0">
                            <a:latin typeface="Cambria Math" panose="02040503050406030204" pitchFamily="18" charset="0"/>
                          </a:rPr>
                          <m:t>r</m:t>
                        </m:r>
                      </m:sub>
                    </m:sSub>
                    <m:sSub>
                      <m:sSubPr>
                        <m:ctrlPr>
                          <a:rPr lang="en-US" sz="8000" i="1">
                            <a:latin typeface="Cambria Math" panose="02040503050406030204" pitchFamily="18" charset="0"/>
                          </a:rPr>
                        </m:ctrlPr>
                      </m:sSubPr>
                      <m:e>
                        <m:r>
                          <m:rPr>
                            <m:sty m:val="p"/>
                          </m:rPr>
                          <a:rPr lang="en-US" sz="8000" b="0" i="0" smtClean="0">
                            <a:latin typeface="Cambria Math" panose="02040503050406030204" pitchFamily="18" charset="0"/>
                          </a:rPr>
                          <m:t>V</m:t>
                        </m:r>
                        <m:r>
                          <a:rPr lang="en-US" sz="8000" b="0" i="0" smtClean="0">
                            <a:latin typeface="Cambria Math" panose="02040503050406030204" pitchFamily="18" charset="0"/>
                          </a:rPr>
                          <m:t>′</m:t>
                        </m:r>
                      </m:e>
                      <m:sub>
                        <m:r>
                          <m:rPr>
                            <m:sty m:val="p"/>
                          </m:rPr>
                          <a:rPr lang="en-US" sz="8000" b="0" i="0" smtClean="0">
                            <a:latin typeface="Cambria Math" panose="02040503050406030204" pitchFamily="18" charset="0"/>
                          </a:rPr>
                          <m:t>n</m:t>
                        </m:r>
                        <m:r>
                          <a:rPr lang="en-US" sz="8000" i="0">
                            <a:latin typeface="Cambria Math" panose="02040503050406030204" pitchFamily="18" charset="0"/>
                          </a:rPr>
                          <m:t> </m:t>
                        </m:r>
                        <m:r>
                          <m:rPr>
                            <m:sty m:val="p"/>
                          </m:rPr>
                          <a:rPr lang="en-US" sz="8000" i="0">
                            <a:latin typeface="Cambria Math" panose="02040503050406030204" pitchFamily="18" charset="0"/>
                          </a:rPr>
                          <m:t>x</m:t>
                        </m:r>
                        <m:r>
                          <a:rPr lang="en-US" sz="8000" i="0">
                            <a:latin typeface="Cambria Math" panose="02040503050406030204" pitchFamily="18" charset="0"/>
                          </a:rPr>
                          <m:t> </m:t>
                        </m:r>
                        <m:r>
                          <m:rPr>
                            <m:sty m:val="p"/>
                          </m:rPr>
                          <a:rPr lang="en-US" sz="8000" b="0" i="0" smtClean="0">
                            <a:latin typeface="Cambria Math" panose="02040503050406030204" pitchFamily="18" charset="0"/>
                          </a:rPr>
                          <m:t>r</m:t>
                        </m:r>
                      </m:sub>
                    </m:sSub>
                  </m:oMath>
                </a14:m>
                <a:endParaRPr lang="en-US" sz="8000" dirty="0"/>
              </a:p>
            </p:txBody>
          </p:sp>
        </mc:Choice>
        <mc:Fallback xmlns="">
          <p:sp>
            <p:nvSpPr>
              <p:cNvPr id="4" name="TextBox 3">
                <a:extLst>
                  <a:ext uri="{FF2B5EF4-FFF2-40B4-BE49-F238E27FC236}">
                    <a16:creationId xmlns:a16="http://schemas.microsoft.com/office/drawing/2014/main" id="{B9ACE43B-B35E-1648-B59D-FB481C68E062}"/>
                  </a:ext>
                </a:extLst>
              </p:cNvPr>
              <p:cNvSpPr txBox="1">
                <a:spLocks noRot="1" noChangeAspect="1" noMove="1" noResize="1" noEditPoints="1" noAdjustHandles="1" noChangeArrowheads="1" noChangeShapeType="1" noTextEdit="1"/>
              </p:cNvSpPr>
              <p:nvPr/>
            </p:nvSpPr>
            <p:spPr>
              <a:xfrm>
                <a:off x="388935" y="1323975"/>
                <a:ext cx="11547691" cy="1231106"/>
              </a:xfrm>
              <a:prstGeom prst="rect">
                <a:avLst/>
              </a:prstGeom>
              <a:blipFill>
                <a:blip r:embed="rId3"/>
                <a:stretch>
                  <a:fillRect l="-2967" b="-38776"/>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xmlns="" id="{2A22D7DB-8126-CC4E-8088-A15871952AD4}"/>
              </a:ext>
            </a:extLst>
          </p:cNvPr>
          <p:cNvSpPr/>
          <p:nvPr/>
        </p:nvSpPr>
        <p:spPr>
          <a:xfrm>
            <a:off x="388935" y="3052689"/>
            <a:ext cx="2715064"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xmlns="" id="{2ABA2A8E-ED78-4B4E-A4C1-36BD0CABAB6C}"/>
              </a:ext>
            </a:extLst>
          </p:cNvPr>
          <p:cNvSpPr/>
          <p:nvPr/>
        </p:nvSpPr>
        <p:spPr>
          <a:xfrm>
            <a:off x="4893346" y="3052688"/>
            <a:ext cx="752351" cy="30526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xmlns="" id="{894238E3-9A22-034A-B2A3-BA48E9409D91}"/>
              </a:ext>
            </a:extLst>
          </p:cNvPr>
          <p:cNvSpPr/>
          <p:nvPr/>
        </p:nvSpPr>
        <p:spPr>
          <a:xfrm>
            <a:off x="7272997" y="3052690"/>
            <a:ext cx="752350" cy="7455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xmlns="" id="{1A69180A-896F-4D40-8869-74D5F44476A4}"/>
              </a:ext>
            </a:extLst>
          </p:cNvPr>
          <p:cNvSpPr/>
          <p:nvPr/>
        </p:nvSpPr>
        <p:spPr>
          <a:xfrm>
            <a:off x="9256541" y="3052688"/>
            <a:ext cx="2394125" cy="745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98467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Singular Value Decomposition (SVD)</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B9ACE43B-B35E-1648-B59D-FB481C68E062}"/>
                  </a:ext>
                </a:extLst>
              </p:cNvPr>
              <p:cNvSpPr txBox="1"/>
              <p:nvPr/>
            </p:nvSpPr>
            <p:spPr>
              <a:xfrm>
                <a:off x="0" y="1420206"/>
                <a:ext cx="12192000" cy="830997"/>
              </a:xfrm>
              <a:prstGeom prst="rect">
                <a:avLst/>
              </a:prstGeom>
              <a:solidFill>
                <a:schemeClr val="accent3"/>
              </a:solidFill>
            </p:spPr>
            <p:txBody>
              <a:bodyPr wrap="square" lIns="0" tIns="0" rIns="0" bIns="0" rtlCol="0">
                <a:spAutoFit/>
              </a:bodyPr>
              <a:lstStyle/>
              <a:p>
                <a14:m>
                  <m:oMathPara xmlns:m="http://schemas.openxmlformats.org/officeDocument/2006/math" xmlns="">
                    <m:oMathParaPr>
                      <m:jc m:val="centerGroup"/>
                    </m:oMathParaPr>
                    <m:oMath xmlns:m="http://schemas.openxmlformats.org/officeDocument/2006/math">
                      <m:sSub>
                        <m:sSubPr>
                          <m:ctrlPr>
                            <a:rPr lang="en-US" sz="5400" i="1" smtClean="0">
                              <a:latin typeface="Cambria Math" panose="02040503050406030204" pitchFamily="18" charset="0"/>
                            </a:rPr>
                          </m:ctrlPr>
                        </m:sSubPr>
                        <m:e>
                          <m:r>
                            <m:rPr>
                              <m:sty m:val="p"/>
                            </m:rPr>
                            <a:rPr lang="en-US" sz="5400">
                              <a:latin typeface="Cambria Math" panose="02040503050406030204" pitchFamily="18" charset="0"/>
                            </a:rPr>
                            <m:t>A</m:t>
                          </m:r>
                        </m:e>
                        <m:sub>
                          <m:r>
                            <m:rPr>
                              <m:sty m:val="p"/>
                            </m:rPr>
                            <a:rPr lang="en-US" sz="5400">
                              <a:latin typeface="Cambria Math" panose="02040503050406030204" pitchFamily="18" charset="0"/>
                            </a:rPr>
                            <m:t>m</m:t>
                          </m:r>
                          <m:r>
                            <a:rPr lang="en-US" sz="5400">
                              <a:latin typeface="Cambria Math" panose="02040503050406030204" pitchFamily="18" charset="0"/>
                            </a:rPr>
                            <m:t> </m:t>
                          </m:r>
                          <m:r>
                            <m:rPr>
                              <m:sty m:val="p"/>
                            </m:rPr>
                            <a:rPr lang="en-US" sz="5400">
                              <a:latin typeface="Cambria Math" panose="02040503050406030204" pitchFamily="18" charset="0"/>
                            </a:rPr>
                            <m:t>x</m:t>
                          </m:r>
                          <m:r>
                            <a:rPr lang="en-US" sz="5400">
                              <a:latin typeface="Cambria Math" panose="02040503050406030204" pitchFamily="18" charset="0"/>
                            </a:rPr>
                            <m:t> </m:t>
                          </m:r>
                          <m:r>
                            <m:rPr>
                              <m:sty m:val="p"/>
                            </m:rPr>
                            <a:rPr lang="en-US" sz="5400">
                              <a:latin typeface="Cambria Math" panose="02040503050406030204" pitchFamily="18" charset="0"/>
                            </a:rPr>
                            <m:t>n</m:t>
                          </m:r>
                        </m:sub>
                      </m:sSub>
                      <m:r>
                        <a:rPr lang="en-US" sz="5400">
                          <a:latin typeface="Cambria Math" panose="02040503050406030204" pitchFamily="18" charset="0"/>
                        </a:rPr>
                        <m:t>=</m:t>
                      </m:r>
                      <m:r>
                        <m:rPr>
                          <m:nor/>
                        </m:rPr>
                        <a:rPr lang="en-US" sz="5400" dirty="0"/>
                        <m:t> </m:t>
                      </m:r>
                      <m:sSub>
                        <m:sSubPr>
                          <m:ctrlPr>
                            <a:rPr lang="en-US" sz="5400" i="1">
                              <a:latin typeface="Cambria Math" panose="02040503050406030204" pitchFamily="18" charset="0"/>
                            </a:rPr>
                          </m:ctrlPr>
                        </m:sSubPr>
                        <m:e>
                          <m:r>
                            <m:rPr>
                              <m:sty m:val="p"/>
                            </m:rPr>
                            <a:rPr lang="en-US" sz="5400">
                              <a:latin typeface="Cambria Math" panose="02040503050406030204" pitchFamily="18" charset="0"/>
                            </a:rPr>
                            <m:t>U</m:t>
                          </m:r>
                        </m:e>
                        <m:sub>
                          <m:r>
                            <m:rPr>
                              <m:sty m:val="p"/>
                            </m:rPr>
                            <a:rPr lang="en-US" sz="5400">
                              <a:latin typeface="Cambria Math" panose="02040503050406030204" pitchFamily="18" charset="0"/>
                            </a:rPr>
                            <m:t>m</m:t>
                          </m:r>
                          <m:r>
                            <a:rPr lang="en-US" sz="5400">
                              <a:latin typeface="Cambria Math" panose="02040503050406030204" pitchFamily="18" charset="0"/>
                            </a:rPr>
                            <m:t> </m:t>
                          </m:r>
                          <m:r>
                            <m:rPr>
                              <m:sty m:val="p"/>
                            </m:rPr>
                            <a:rPr lang="en-US" sz="5400">
                              <a:latin typeface="Cambria Math" panose="02040503050406030204" pitchFamily="18" charset="0"/>
                            </a:rPr>
                            <m:t>x</m:t>
                          </m:r>
                          <m:r>
                            <a:rPr lang="en-US" sz="5400">
                              <a:latin typeface="Cambria Math" panose="02040503050406030204" pitchFamily="18" charset="0"/>
                            </a:rPr>
                            <m:t> </m:t>
                          </m:r>
                          <m:r>
                            <m:rPr>
                              <m:sty m:val="p"/>
                            </m:rPr>
                            <a:rPr lang="en-US" sz="5400">
                              <a:latin typeface="Cambria Math" panose="02040503050406030204" pitchFamily="18" charset="0"/>
                            </a:rPr>
                            <m:t>r</m:t>
                          </m:r>
                        </m:sub>
                      </m:sSub>
                      <m:sSub>
                        <m:sSubPr>
                          <m:ctrlPr>
                            <a:rPr lang="en-US" sz="5400" i="1">
                              <a:latin typeface="Cambria Math" panose="02040503050406030204" pitchFamily="18" charset="0"/>
                            </a:rPr>
                          </m:ctrlPr>
                        </m:sSubPr>
                        <m:e>
                          <m:r>
                            <m:rPr>
                              <m:sty m:val="p"/>
                            </m:rPr>
                            <a:rPr lang="el-GR" sz="5400">
                              <a:latin typeface="Cambria Math" panose="02040503050406030204" pitchFamily="18" charset="0"/>
                              <a:ea typeface="Cambria Math" panose="02040503050406030204" pitchFamily="18" charset="0"/>
                            </a:rPr>
                            <m:t>Σ</m:t>
                          </m:r>
                        </m:e>
                        <m:sub>
                          <m:r>
                            <m:rPr>
                              <m:sty m:val="p"/>
                            </m:rPr>
                            <a:rPr lang="en-US" sz="5400">
                              <a:latin typeface="Cambria Math" panose="02040503050406030204" pitchFamily="18" charset="0"/>
                            </a:rPr>
                            <m:t>r</m:t>
                          </m:r>
                          <m:r>
                            <a:rPr lang="en-US" sz="5400">
                              <a:latin typeface="Cambria Math" panose="02040503050406030204" pitchFamily="18" charset="0"/>
                            </a:rPr>
                            <m:t> </m:t>
                          </m:r>
                          <m:r>
                            <m:rPr>
                              <m:sty m:val="p"/>
                            </m:rPr>
                            <a:rPr lang="en-US" sz="5400">
                              <a:latin typeface="Cambria Math" panose="02040503050406030204" pitchFamily="18" charset="0"/>
                            </a:rPr>
                            <m:t>x</m:t>
                          </m:r>
                          <m:r>
                            <a:rPr lang="en-US" sz="5400">
                              <a:latin typeface="Cambria Math" panose="02040503050406030204" pitchFamily="18" charset="0"/>
                            </a:rPr>
                            <m:t> </m:t>
                          </m:r>
                          <m:r>
                            <m:rPr>
                              <m:sty m:val="p"/>
                            </m:rPr>
                            <a:rPr lang="en-US" sz="5400">
                              <a:latin typeface="Cambria Math" panose="02040503050406030204" pitchFamily="18" charset="0"/>
                            </a:rPr>
                            <m:t>r</m:t>
                          </m:r>
                        </m:sub>
                      </m:sSub>
                      <m:sSub>
                        <m:sSubPr>
                          <m:ctrlPr>
                            <a:rPr lang="en-US" sz="5400" i="1">
                              <a:latin typeface="Cambria Math" panose="02040503050406030204" pitchFamily="18" charset="0"/>
                            </a:rPr>
                          </m:ctrlPr>
                        </m:sSubPr>
                        <m:e>
                          <m:r>
                            <m:rPr>
                              <m:sty m:val="p"/>
                            </m:rPr>
                            <a:rPr lang="en-US" sz="5400">
                              <a:latin typeface="Cambria Math" panose="02040503050406030204" pitchFamily="18" charset="0"/>
                            </a:rPr>
                            <m:t>V</m:t>
                          </m:r>
                          <m:r>
                            <a:rPr lang="en-US" sz="5400">
                              <a:latin typeface="Cambria Math" panose="02040503050406030204" pitchFamily="18" charset="0"/>
                            </a:rPr>
                            <m:t>′</m:t>
                          </m:r>
                        </m:e>
                        <m:sub>
                          <m:r>
                            <m:rPr>
                              <m:sty m:val="p"/>
                            </m:rPr>
                            <a:rPr lang="en-US" sz="5400" b="0" i="0" smtClean="0">
                              <a:latin typeface="Cambria Math" panose="02040503050406030204" pitchFamily="18" charset="0"/>
                            </a:rPr>
                            <m:t>n</m:t>
                          </m:r>
                          <m:r>
                            <a:rPr lang="en-US" sz="5400">
                              <a:latin typeface="Cambria Math" panose="02040503050406030204" pitchFamily="18" charset="0"/>
                            </a:rPr>
                            <m:t> </m:t>
                          </m:r>
                          <m:r>
                            <m:rPr>
                              <m:sty m:val="p"/>
                            </m:rPr>
                            <a:rPr lang="en-US" sz="5400">
                              <a:latin typeface="Cambria Math" panose="02040503050406030204" pitchFamily="18" charset="0"/>
                            </a:rPr>
                            <m:t>x</m:t>
                          </m:r>
                          <m:r>
                            <a:rPr lang="en-US" sz="5400">
                              <a:latin typeface="Cambria Math" panose="02040503050406030204" pitchFamily="18" charset="0"/>
                            </a:rPr>
                            <m:t> </m:t>
                          </m:r>
                          <m:r>
                            <m:rPr>
                              <m:sty m:val="p"/>
                            </m:rPr>
                            <a:rPr lang="en-US" sz="5400" b="0" i="0" smtClean="0">
                              <a:latin typeface="Cambria Math" panose="02040503050406030204" pitchFamily="18" charset="0"/>
                            </a:rPr>
                            <m:t>r</m:t>
                          </m:r>
                        </m:sub>
                      </m:sSub>
                    </m:oMath>
                  </m:oMathPara>
                </a14:m>
                <a:endParaRPr lang="en-US" sz="3600" dirty="0"/>
              </a:p>
            </p:txBody>
          </p:sp>
        </mc:Choice>
        <mc:Fallback xmlns="">
          <p:sp>
            <p:nvSpPr>
              <p:cNvPr id="4" name="TextBox 3">
                <a:extLst>
                  <a:ext uri="{FF2B5EF4-FFF2-40B4-BE49-F238E27FC236}">
                    <a16:creationId xmlns:a16="http://schemas.microsoft.com/office/drawing/2014/main" id="{B9ACE43B-B35E-1648-B59D-FB481C68E062}"/>
                  </a:ext>
                </a:extLst>
              </p:cNvPr>
              <p:cNvSpPr txBox="1">
                <a:spLocks noRot="1" noChangeAspect="1" noMove="1" noResize="1" noEditPoints="1" noAdjustHandles="1" noChangeArrowheads="1" noChangeShapeType="1" noTextEdit="1"/>
              </p:cNvSpPr>
              <p:nvPr/>
            </p:nvSpPr>
            <p:spPr>
              <a:xfrm>
                <a:off x="0" y="1420206"/>
                <a:ext cx="12192000" cy="830997"/>
              </a:xfrm>
              <a:prstGeom prst="rect">
                <a:avLst/>
              </a:prstGeom>
              <a:blipFill>
                <a:blip r:embed="rId3"/>
                <a:stretch>
                  <a:fillRect t="-18182" b="-39394"/>
                </a:stretch>
              </a:blipFill>
            </p:spPr>
            <p:txBody>
              <a:bodyPr/>
              <a:lstStyle/>
              <a:p>
                <a:r>
                  <a:rPr lang="en-US">
                    <a:noFill/>
                  </a:rPr>
                  <a:t> </a:t>
                </a:r>
              </a:p>
            </p:txBody>
          </p:sp>
        </mc:Fallback>
      </mc:AlternateContent>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6" y="2686927"/>
            <a:ext cx="11287249" cy="3832655"/>
          </a:xfrm>
        </p:spPr>
        <p:txBody>
          <a:bodyPr>
            <a:normAutofit lnSpcReduction="10000"/>
          </a:bodyPr>
          <a:lstStyle/>
          <a:p>
            <a:r>
              <a:rPr lang="en-US" sz="2400" b="1" dirty="0"/>
              <a:t>A:</a:t>
            </a:r>
            <a:r>
              <a:rPr lang="en-US" sz="2400" dirty="0"/>
              <a:t> Our data matrix, where rows are observations and columns are covariates/features</a:t>
            </a:r>
          </a:p>
          <a:p>
            <a:r>
              <a:rPr lang="en-US" sz="2400" b="1" dirty="0"/>
              <a:t>U: </a:t>
            </a:r>
            <a:r>
              <a:rPr lang="en-US" sz="2400" dirty="0"/>
              <a:t>Left singular vectors, or decomposing each of our observations into how well they’re represented by a category </a:t>
            </a:r>
            <a:endParaRPr lang="en-US" sz="2400" b="1" dirty="0"/>
          </a:p>
          <a:p>
            <a:r>
              <a:rPr lang="en-US" sz="2400" b="1" dirty="0"/>
              <a:t>𝚺: </a:t>
            </a:r>
            <a:r>
              <a:rPr lang="en-US" sz="2400" dirty="0"/>
              <a:t>Diagonal matrix (all off-diagonal entries are 0) of singular values, or the strengths of our categories</a:t>
            </a:r>
            <a:endParaRPr lang="en-US" sz="2400" b="1" dirty="0"/>
          </a:p>
          <a:p>
            <a:r>
              <a:rPr lang="en-US" sz="2400" b="1" dirty="0"/>
              <a:t>V: </a:t>
            </a:r>
            <a:r>
              <a:rPr lang="en-US" sz="2400" dirty="0"/>
              <a:t>Right singular vectors, or decomposing our covariates into categories</a:t>
            </a:r>
          </a:p>
          <a:p>
            <a:endParaRPr lang="en-US" sz="2400" dirty="0"/>
          </a:p>
          <a:p>
            <a:r>
              <a:rPr lang="en-US" sz="2400" dirty="0"/>
              <a:t>It’s always possible to do this decomposition, and </a:t>
            </a:r>
            <a:r>
              <a:rPr lang="en-US" sz="2400" b="1" dirty="0"/>
              <a:t>the decomposition is unique for each data matrix A</a:t>
            </a:r>
            <a:endParaRPr lang="en-US" sz="2200" dirty="0"/>
          </a:p>
        </p:txBody>
      </p:sp>
    </p:spTree>
    <p:extLst>
      <p:ext uri="{BB962C8B-B14F-4D97-AF65-F5344CB8AC3E}">
        <p14:creationId xmlns:p14="http://schemas.microsoft.com/office/powerpoint/2010/main" val="1337369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DDFA2B-398D-214C-A5B3-D4626C36D754}"/>
              </a:ext>
            </a:extLst>
          </p:cNvPr>
          <p:cNvSpPr>
            <a:spLocks noGrp="1"/>
          </p:cNvSpPr>
          <p:nvPr>
            <p:ph type="ctrTitle"/>
          </p:nvPr>
        </p:nvSpPr>
        <p:spPr/>
        <p:txBody>
          <a:bodyPr/>
          <a:lstStyle/>
          <a:p>
            <a:r>
              <a:rPr lang="en-US" dirty="0"/>
              <a:t>Dimensionality Reduction</a:t>
            </a:r>
          </a:p>
        </p:txBody>
      </p:sp>
    </p:spTree>
    <p:extLst>
      <p:ext uri="{BB962C8B-B14F-4D97-AF65-F5344CB8AC3E}">
        <p14:creationId xmlns:p14="http://schemas.microsoft.com/office/powerpoint/2010/main" val="8355323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p:txBody>
      </p:sp>
    </p:spTree>
    <p:extLst>
      <p:ext uri="{BB962C8B-B14F-4D97-AF65-F5344CB8AC3E}">
        <p14:creationId xmlns:p14="http://schemas.microsoft.com/office/powerpoint/2010/main" val="837486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a:p>
            <a:r>
              <a:rPr lang="en-US" sz="2400" dirty="0"/>
              <a:t>Similarly, students who like/dislike chips tend to have the same feeling about pretzels</a:t>
            </a:r>
          </a:p>
        </p:txBody>
      </p:sp>
    </p:spTree>
    <p:extLst>
      <p:ext uri="{BB962C8B-B14F-4D97-AF65-F5344CB8AC3E}">
        <p14:creationId xmlns:p14="http://schemas.microsoft.com/office/powerpoint/2010/main" val="26238831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a:p>
            <a:r>
              <a:rPr lang="en-US" sz="2400" dirty="0"/>
              <a:t>Similarly, students who like/dislike chips tend to have the same feeling about pretzels</a:t>
            </a:r>
          </a:p>
          <a:p>
            <a:pPr lvl="1"/>
            <a:r>
              <a:rPr lang="en-US" sz="2200" dirty="0"/>
              <a:t>We don’t need all four categories of snacks, we can just use two: (1) sweet, (2) salty</a:t>
            </a:r>
          </a:p>
          <a:p>
            <a:pPr lvl="1"/>
            <a:r>
              <a:rPr lang="en-US" sz="2200" dirty="0"/>
              <a:t>SVD gave us these categories that we couldn’t even see in our raw data! </a:t>
            </a:r>
            <a:endParaRPr lang="en-US" sz="2000" dirty="0"/>
          </a:p>
        </p:txBody>
      </p:sp>
    </p:spTree>
    <p:extLst>
      <p:ext uri="{BB962C8B-B14F-4D97-AF65-F5344CB8AC3E}">
        <p14:creationId xmlns:p14="http://schemas.microsoft.com/office/powerpoint/2010/main" val="590285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a:p>
            <a:r>
              <a:rPr lang="en-US" sz="2400" dirty="0"/>
              <a:t>Similarly, students who like/dislike chips tend to have the same feeling about pretzels</a:t>
            </a:r>
          </a:p>
          <a:p>
            <a:pPr lvl="1"/>
            <a:r>
              <a:rPr lang="en-US" sz="2200" dirty="0"/>
              <a:t>We don’t need all four categories of snacks, we can just use two: (1) sweet, (2) salty</a:t>
            </a:r>
          </a:p>
          <a:p>
            <a:pPr lvl="1"/>
            <a:r>
              <a:rPr lang="en-US" sz="2200" dirty="0"/>
              <a:t>SVD gave us these categories that we couldn’t even see in our raw data! </a:t>
            </a:r>
            <a:endParaRPr lang="en-US" sz="2000" dirty="0"/>
          </a:p>
          <a:p>
            <a:r>
              <a:rPr lang="en-US" sz="2400" b="1" dirty="0">
                <a:solidFill>
                  <a:schemeClr val="accent3"/>
                </a:solidFill>
              </a:rPr>
              <a:t>𝚺 encodes the strength/weight of each category</a:t>
            </a:r>
          </a:p>
        </p:txBody>
      </p:sp>
    </p:spTree>
    <p:extLst>
      <p:ext uri="{BB962C8B-B14F-4D97-AF65-F5344CB8AC3E}">
        <p14:creationId xmlns:p14="http://schemas.microsoft.com/office/powerpoint/2010/main" val="16831521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a:p>
            <a:r>
              <a:rPr lang="en-US" sz="2400" dirty="0"/>
              <a:t>Similarly, students who like/dislike chips tend to have the same feeling about pretzels</a:t>
            </a:r>
          </a:p>
          <a:p>
            <a:pPr lvl="1"/>
            <a:r>
              <a:rPr lang="en-US" sz="2200" dirty="0"/>
              <a:t>We don’t need all four categories of snacks, we can just use two: (1) sweet, (2) salty</a:t>
            </a:r>
          </a:p>
          <a:p>
            <a:pPr lvl="1"/>
            <a:r>
              <a:rPr lang="en-US" sz="2200" dirty="0"/>
              <a:t>SVD gave us these categories that we couldn’t even see in our raw data! </a:t>
            </a:r>
            <a:endParaRPr lang="en-US" sz="2000" dirty="0"/>
          </a:p>
          <a:p>
            <a:r>
              <a:rPr lang="en-US" sz="2400" b="1" dirty="0">
                <a:solidFill>
                  <a:schemeClr val="accent3"/>
                </a:solidFill>
              </a:rPr>
              <a:t>𝚺 encodes the strength/weight of each category</a:t>
            </a:r>
          </a:p>
          <a:p>
            <a:pPr lvl="1"/>
            <a:r>
              <a:rPr lang="en-US" sz="2200" dirty="0"/>
              <a:t>Categories are in order from highest to lowest across the diagonal from top left to bottom right</a:t>
            </a:r>
          </a:p>
        </p:txBody>
      </p:sp>
    </p:spTree>
    <p:extLst>
      <p:ext uri="{BB962C8B-B14F-4D97-AF65-F5344CB8AC3E}">
        <p14:creationId xmlns:p14="http://schemas.microsoft.com/office/powerpoint/2010/main" val="392472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A15536A-51FA-EF43-9D53-5C733AE3F17D}"/>
              </a:ext>
            </a:extLst>
          </p:cNvPr>
          <p:cNvSpPr/>
          <p:nvPr/>
        </p:nvSpPr>
        <p:spPr>
          <a:xfrm>
            <a:off x="118254" y="4811151"/>
            <a:ext cx="12176908" cy="1708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dirty="0"/>
              <a:t>Turns out, ratings of chocolate and cookies are very highly correlated for most students</a:t>
            </a:r>
          </a:p>
          <a:p>
            <a:r>
              <a:rPr lang="en-US" sz="2400" dirty="0"/>
              <a:t>Similarly, students who like/dislike chips tend to have the same feeling about pretzels</a:t>
            </a:r>
          </a:p>
          <a:p>
            <a:pPr lvl="1"/>
            <a:r>
              <a:rPr lang="en-US" sz="2200" dirty="0"/>
              <a:t>We don’t need all four categories of snacks, we can just use two: (1) sweet, (2) salty</a:t>
            </a:r>
          </a:p>
          <a:p>
            <a:pPr lvl="1"/>
            <a:r>
              <a:rPr lang="en-US" sz="2200" dirty="0"/>
              <a:t>SVD gave us these categories that we couldn’t even see in our raw data! </a:t>
            </a:r>
            <a:endParaRPr lang="en-US" sz="2000" dirty="0"/>
          </a:p>
          <a:p>
            <a:r>
              <a:rPr lang="en-US" sz="2400" b="1" dirty="0">
                <a:solidFill>
                  <a:schemeClr val="accent3"/>
                </a:solidFill>
              </a:rPr>
              <a:t>𝚺 encodes the strength/weight of each category</a:t>
            </a:r>
          </a:p>
          <a:p>
            <a:pPr lvl="1"/>
            <a:r>
              <a:rPr lang="en-US" sz="2000" dirty="0"/>
              <a:t>Categories are in order from highest to lowest across the diagonal from top left to bottom right</a:t>
            </a:r>
          </a:p>
        </p:txBody>
      </p:sp>
      <p:sp>
        <p:nvSpPr>
          <p:cNvPr id="3" name="TextBox 2">
            <a:extLst>
              <a:ext uri="{FF2B5EF4-FFF2-40B4-BE49-F238E27FC236}">
                <a16:creationId xmlns:a16="http://schemas.microsoft.com/office/drawing/2014/main" xmlns="" id="{9DC5B0A3-C3DA-F34E-A01D-622187584A7F}"/>
              </a:ext>
            </a:extLst>
          </p:cNvPr>
          <p:cNvSpPr txBox="1"/>
          <p:nvPr/>
        </p:nvSpPr>
        <p:spPr>
          <a:xfrm>
            <a:off x="118254" y="4931257"/>
            <a:ext cx="11899219" cy="1641475"/>
          </a:xfrm>
          <a:prstGeom prst="rect">
            <a:avLst/>
          </a:prstGeom>
          <a:noFill/>
        </p:spPr>
        <p:txBody>
          <a:bodyPr wrap="none" rtlCol="0">
            <a:spAutoFit/>
          </a:bodyPr>
          <a:lstStyle/>
          <a:p>
            <a:pPr marL="742950" lvl="1" indent="-285750" defTabSz="457200">
              <a:spcBef>
                <a:spcPts val="1000"/>
              </a:spcBef>
              <a:buClr>
                <a:srgbClr val="797979">
                  <a:lumMod val="40000"/>
                  <a:lumOff val="60000"/>
                </a:srgbClr>
              </a:buClr>
              <a:buSzPct val="80000"/>
              <a:buFont typeface="Wingdings 3" charset="2"/>
              <a:buChar char=""/>
            </a:pPr>
            <a:r>
              <a:rPr lang="en-US" sz="2200" dirty="0">
                <a:solidFill>
                  <a:schemeClr val="bg1"/>
                </a:solidFill>
                <a:latin typeface="Calibri" panose="020F0502020204030204" pitchFamily="34" charset="0"/>
                <a:ea typeface="+mj-ea"/>
                <a:cs typeface="Calibri" panose="020F0502020204030204" pitchFamily="34" charset="0"/>
              </a:rPr>
              <a:t>We can reduce dimensionality by dropping categories with very low strengths (set them to zero)</a:t>
            </a:r>
          </a:p>
          <a:p>
            <a:pPr marL="1200150" lvl="2" indent="-285750" defTabSz="457200">
              <a:spcBef>
                <a:spcPts val="1000"/>
              </a:spcBef>
              <a:buClr>
                <a:srgbClr val="797979">
                  <a:lumMod val="40000"/>
                  <a:lumOff val="60000"/>
                </a:srgbClr>
              </a:buClr>
              <a:buSzPct val="80000"/>
              <a:buFont typeface="Wingdings 3" charset="2"/>
              <a:buChar char=""/>
            </a:pPr>
            <a:r>
              <a:rPr lang="en-US" sz="2200" dirty="0">
                <a:solidFill>
                  <a:schemeClr val="bg1"/>
                </a:solidFill>
                <a:latin typeface="Calibri" panose="020F0502020204030204" pitchFamily="34" charset="0"/>
                <a:ea typeface="+mj-ea"/>
                <a:cs typeface="Calibri" panose="020F0502020204030204" pitchFamily="34" charset="0"/>
              </a:rPr>
              <a:t>This will drop the rightmost columns of U and the last rows of V’</a:t>
            </a:r>
          </a:p>
          <a:p>
            <a:pPr marL="1200150" lvl="2" indent="-285750" defTabSz="457200">
              <a:spcBef>
                <a:spcPts val="1000"/>
              </a:spcBef>
              <a:buClr>
                <a:srgbClr val="797979">
                  <a:lumMod val="40000"/>
                  <a:lumOff val="60000"/>
                </a:srgbClr>
              </a:buClr>
              <a:buSzPct val="80000"/>
              <a:buFont typeface="Wingdings 3" charset="2"/>
              <a:buChar char=""/>
            </a:pPr>
            <a:r>
              <a:rPr lang="en-US" sz="2200" dirty="0">
                <a:solidFill>
                  <a:schemeClr val="bg1"/>
                </a:solidFill>
                <a:latin typeface="Calibri" panose="020F0502020204030204" pitchFamily="34" charset="0"/>
                <a:ea typeface="+mj-ea"/>
                <a:cs typeface="Calibri" panose="020F0502020204030204" pitchFamily="34" charset="0"/>
              </a:rPr>
              <a:t>Multiply what’s left to get the new data matrix A</a:t>
            </a:r>
          </a:p>
          <a:p>
            <a:endParaRPr lang="en-US" dirty="0"/>
          </a:p>
        </p:txBody>
      </p:sp>
    </p:spTree>
    <p:extLst>
      <p:ext uri="{BB962C8B-B14F-4D97-AF65-F5344CB8AC3E}">
        <p14:creationId xmlns:p14="http://schemas.microsoft.com/office/powerpoint/2010/main" val="6485774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b="1" dirty="0">
                <a:solidFill>
                  <a:schemeClr val="accent3"/>
                </a:solidFill>
              </a:rPr>
              <a:t>So, how many categories do we keep? </a:t>
            </a:r>
          </a:p>
          <a:p>
            <a:pPr lvl="1"/>
            <a:endParaRPr lang="en-US" sz="2000" dirty="0"/>
          </a:p>
        </p:txBody>
      </p:sp>
    </p:spTree>
    <p:extLst>
      <p:ext uri="{BB962C8B-B14F-4D97-AF65-F5344CB8AC3E}">
        <p14:creationId xmlns:p14="http://schemas.microsoft.com/office/powerpoint/2010/main" val="11304041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Using 𝚺 for dimensionality reduction</a:t>
            </a:r>
          </a:p>
        </p:txBody>
      </p:sp>
      <p:sp>
        <p:nvSpPr>
          <p:cNvPr id="5" name="Content Placeholder 2">
            <a:extLst>
              <a:ext uri="{FF2B5EF4-FFF2-40B4-BE49-F238E27FC236}">
                <a16:creationId xmlns:a16="http://schemas.microsoft.com/office/drawing/2014/main" xmlns="" id="{D30FE0DA-8C44-0048-94BD-DCBCCF950BFE}"/>
              </a:ext>
            </a:extLst>
          </p:cNvPr>
          <p:cNvSpPr>
            <a:spLocks noGrp="1"/>
          </p:cNvSpPr>
          <p:nvPr>
            <p:ph sz="half" idx="1"/>
          </p:nvPr>
        </p:nvSpPr>
        <p:spPr>
          <a:xfrm>
            <a:off x="388935" y="1512672"/>
            <a:ext cx="11287249" cy="5113211"/>
          </a:xfrm>
        </p:spPr>
        <p:txBody>
          <a:bodyPr>
            <a:normAutofit/>
          </a:bodyPr>
          <a:lstStyle/>
          <a:p>
            <a:r>
              <a:rPr lang="en-US" sz="2400" b="1" dirty="0">
                <a:solidFill>
                  <a:schemeClr val="accent3"/>
                </a:solidFill>
              </a:rPr>
              <a:t>So, how many categories do we keep? </a:t>
            </a:r>
          </a:p>
          <a:p>
            <a:r>
              <a:rPr lang="en-US" sz="2400" dirty="0"/>
              <a:t>Depends, but good rule of thumb is ~70-80% of variance explained </a:t>
            </a:r>
          </a:p>
          <a:p>
            <a:r>
              <a:rPr lang="en-US" sz="2400" dirty="0"/>
              <a:t>Note that, in practice, we can’t usually interpret the singular values like we did here</a:t>
            </a:r>
          </a:p>
          <a:p>
            <a:pPr lvl="1"/>
            <a:r>
              <a:rPr lang="en-US" sz="2000" dirty="0"/>
              <a:t>That is, we can’t really see that the first component is sweetness and the second is saltiness</a:t>
            </a:r>
          </a:p>
          <a:p>
            <a:pPr lvl="1"/>
            <a:r>
              <a:rPr lang="en-US" sz="2000" dirty="0"/>
              <a:t>Similar to how in clustering we usually can’t put a category on each cluster (e.g. high spenders) </a:t>
            </a:r>
          </a:p>
          <a:p>
            <a:pPr lvl="1"/>
            <a:endParaRPr lang="en-US" sz="2000" dirty="0"/>
          </a:p>
        </p:txBody>
      </p:sp>
    </p:spTree>
    <p:extLst>
      <p:ext uri="{BB962C8B-B14F-4D97-AF65-F5344CB8AC3E}">
        <p14:creationId xmlns:p14="http://schemas.microsoft.com/office/powerpoint/2010/main" val="7864711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DDFA2B-398D-214C-A5B3-D4626C36D754}"/>
              </a:ext>
            </a:extLst>
          </p:cNvPr>
          <p:cNvSpPr>
            <a:spLocks noGrp="1"/>
          </p:cNvSpPr>
          <p:nvPr>
            <p:ph type="ctrTitle"/>
          </p:nvPr>
        </p:nvSpPr>
        <p:spPr/>
        <p:txBody>
          <a:bodyPr>
            <a:normAutofit/>
          </a:bodyPr>
          <a:lstStyle/>
          <a:p>
            <a:r>
              <a:rPr lang="en-US" dirty="0"/>
              <a:t>Feature Selection vs. Feature Extraction</a:t>
            </a:r>
          </a:p>
        </p:txBody>
      </p:sp>
    </p:spTree>
    <p:extLst>
      <p:ext uri="{BB962C8B-B14F-4D97-AF65-F5344CB8AC3E}">
        <p14:creationId xmlns:p14="http://schemas.microsoft.com/office/powerpoint/2010/main" val="10341367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Feature selection involves removing features that aren’t helpful</a:t>
            </a:r>
          </a:p>
          <a:p>
            <a:pPr lvl="1"/>
            <a:r>
              <a:rPr lang="en-US" sz="2000" dirty="0"/>
              <a:t>They may not be predictive of our dependent variable</a:t>
            </a:r>
          </a:p>
          <a:p>
            <a:pPr lvl="1"/>
            <a:r>
              <a:rPr lang="en-US" sz="2000" dirty="0"/>
              <a:t>They may not have a lot of variation </a:t>
            </a:r>
          </a:p>
          <a:p>
            <a:r>
              <a:rPr lang="en-US" sz="2200" dirty="0"/>
              <a:t>Feature extraction uses information from all features, but creates artificial new features that are composites</a:t>
            </a:r>
          </a:p>
          <a:p>
            <a:pPr lvl="1"/>
            <a:r>
              <a:rPr lang="en-US" sz="1800" dirty="0"/>
              <a:t>Uses information from all features</a:t>
            </a:r>
          </a:p>
          <a:p>
            <a:pPr lvl="1"/>
            <a:r>
              <a:rPr lang="en-US" sz="1800" dirty="0"/>
              <a:t>May put more weight on certain features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Feature </a:t>
            </a:r>
            <a:r>
              <a:rPr lang="en-US" b="1" dirty="0"/>
              <a:t>selection</a:t>
            </a:r>
            <a:r>
              <a:rPr lang="en-US" dirty="0"/>
              <a:t> vs feature </a:t>
            </a:r>
            <a:r>
              <a:rPr lang="en-US" b="1" dirty="0"/>
              <a:t>extraction</a:t>
            </a:r>
          </a:p>
        </p:txBody>
      </p:sp>
    </p:spTree>
    <p:extLst>
      <p:ext uri="{BB962C8B-B14F-4D97-AF65-F5344CB8AC3E}">
        <p14:creationId xmlns:p14="http://schemas.microsoft.com/office/powerpoint/2010/main" val="294481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6687113" cy="4195763"/>
          </a:xfrm>
        </p:spPr>
        <p:txBody>
          <a:bodyPr>
            <a:normAutofit/>
          </a:bodyPr>
          <a:lstStyle/>
          <a:p>
            <a:r>
              <a:rPr lang="en-US" sz="2200" b="1" dirty="0">
                <a:solidFill>
                  <a:schemeClr val="accent3"/>
                </a:solidFill>
              </a:rPr>
              <a:t>For dimensionality reduction to make sense, we assume that our data mostly lie in a lower dimension</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Assumptions for dimensionality reduction</a:t>
            </a:r>
          </a:p>
        </p:txBody>
      </p:sp>
      <p:pic>
        <p:nvPicPr>
          <p:cNvPr id="4" name="Google Shape;158;p20">
            <a:extLst>
              <a:ext uri="{FF2B5EF4-FFF2-40B4-BE49-F238E27FC236}">
                <a16:creationId xmlns:a16="http://schemas.microsoft.com/office/drawing/2014/main" xmlns="" id="{D90A26F7-21ED-6A4B-974D-BCFA8BCA275F}"/>
              </a:ext>
            </a:extLst>
          </p:cNvPr>
          <p:cNvPicPr preferRelativeResize="0"/>
          <p:nvPr/>
        </p:nvPicPr>
        <p:blipFill rotWithShape="1">
          <a:blip r:embed="rId3">
            <a:alphaModFix/>
          </a:blip>
          <a:srcRect l="5286" t="10028" r="8758" b="4843"/>
          <a:stretch/>
        </p:blipFill>
        <p:spPr>
          <a:xfrm>
            <a:off x="7329268" y="1603375"/>
            <a:ext cx="4607358" cy="3038963"/>
          </a:xfrm>
          <a:prstGeom prst="rect">
            <a:avLst/>
          </a:prstGeom>
          <a:noFill/>
          <a:ln>
            <a:noFill/>
          </a:ln>
        </p:spPr>
      </p:pic>
      <p:cxnSp>
        <p:nvCxnSpPr>
          <p:cNvPr id="5" name="Google Shape;161;p20">
            <a:extLst>
              <a:ext uri="{FF2B5EF4-FFF2-40B4-BE49-F238E27FC236}">
                <a16:creationId xmlns:a16="http://schemas.microsoft.com/office/drawing/2014/main" xmlns="" id="{7E5EC215-4577-4649-9061-899CB3A58BC8}"/>
              </a:ext>
            </a:extLst>
          </p:cNvPr>
          <p:cNvCxnSpPr>
            <a:cxnSpLocks/>
          </p:cNvCxnSpPr>
          <p:nvPr/>
        </p:nvCxnSpPr>
        <p:spPr>
          <a:xfrm flipV="1">
            <a:off x="8145194" y="1930620"/>
            <a:ext cx="3305908" cy="2053884"/>
          </a:xfrm>
          <a:prstGeom prst="straightConnector1">
            <a:avLst/>
          </a:prstGeom>
          <a:noFill/>
          <a:ln w="38100" cap="flat" cmpd="sng">
            <a:solidFill>
              <a:srgbClr val="FF40A1"/>
            </a:solidFill>
            <a:prstDash val="solid"/>
            <a:round/>
            <a:headEnd type="arrow" w="lg" len="med"/>
            <a:tailEnd type="stealth" w="lg" len="med"/>
          </a:ln>
        </p:spPr>
      </p:cxnSp>
    </p:spTree>
    <p:extLst>
      <p:ext uri="{BB962C8B-B14F-4D97-AF65-F5344CB8AC3E}">
        <p14:creationId xmlns:p14="http://schemas.microsoft.com/office/powerpoint/2010/main" val="10781277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3D → 2D Feature </a:t>
            </a:r>
            <a:r>
              <a:rPr lang="en-US" b="1" dirty="0"/>
              <a:t>Selection</a:t>
            </a:r>
          </a:p>
        </p:txBody>
      </p:sp>
      <p:sp>
        <p:nvSpPr>
          <p:cNvPr id="4" name="object 4"/>
          <p:cNvSpPr/>
          <p:nvPr/>
        </p:nvSpPr>
        <p:spPr>
          <a:xfrm>
            <a:off x="4282196" y="1323975"/>
            <a:ext cx="0" cy="3334739"/>
          </a:xfrm>
          <a:custGeom>
            <a:avLst/>
            <a:gdLst/>
            <a:ahLst/>
            <a:cxnLst/>
            <a:rect l="l" t="t" r="r" b="b"/>
            <a:pathLst>
              <a:path h="3334739">
                <a:moveTo>
                  <a:pt x="0" y="3334739"/>
                </a:moveTo>
                <a:lnTo>
                  <a:pt x="0" y="0"/>
                </a:lnTo>
              </a:path>
            </a:pathLst>
          </a:custGeom>
          <a:ln w="25399">
            <a:noFill/>
          </a:ln>
        </p:spPr>
        <p:txBody>
          <a:bodyPr wrap="square" lIns="0" tIns="0" rIns="0" bIns="0" rtlCol="0">
            <a:noAutofit/>
          </a:bodyPr>
          <a:lstStyle/>
          <a:p>
            <a:endParaRPr dirty="0"/>
          </a:p>
        </p:txBody>
      </p:sp>
      <p:sp>
        <p:nvSpPr>
          <p:cNvPr id="9" name="object 9"/>
          <p:cNvSpPr/>
          <p:nvPr/>
        </p:nvSpPr>
        <p:spPr>
          <a:xfrm>
            <a:off x="3764067" y="5473354"/>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 name="object 10"/>
          <p:cNvSpPr/>
          <p:nvPr/>
        </p:nvSpPr>
        <p:spPr>
          <a:xfrm>
            <a:off x="3764066" y="547335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 name="object 11"/>
          <p:cNvSpPr/>
          <p:nvPr/>
        </p:nvSpPr>
        <p:spPr>
          <a:xfrm>
            <a:off x="7414984" y="338628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 name="object 12"/>
          <p:cNvSpPr/>
          <p:nvPr/>
        </p:nvSpPr>
        <p:spPr>
          <a:xfrm>
            <a:off x="7414983" y="338628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 name="object 13"/>
          <p:cNvSpPr/>
          <p:nvPr/>
        </p:nvSpPr>
        <p:spPr>
          <a:xfrm>
            <a:off x="5655194" y="1850651"/>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4" name="object 14"/>
          <p:cNvSpPr/>
          <p:nvPr/>
        </p:nvSpPr>
        <p:spPr>
          <a:xfrm>
            <a:off x="5655194" y="18506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5" name="object 15"/>
          <p:cNvSpPr/>
          <p:nvPr/>
        </p:nvSpPr>
        <p:spPr>
          <a:xfrm>
            <a:off x="4902686" y="2007438"/>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6" name="object 16"/>
          <p:cNvSpPr/>
          <p:nvPr/>
        </p:nvSpPr>
        <p:spPr>
          <a:xfrm>
            <a:off x="4902686" y="200743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 name="object 17"/>
          <p:cNvSpPr/>
          <p:nvPr/>
        </p:nvSpPr>
        <p:spPr>
          <a:xfrm>
            <a:off x="6981884" y="4055321"/>
            <a:ext cx="241138" cy="284762"/>
          </a:xfrm>
          <a:custGeom>
            <a:avLst/>
            <a:gdLst/>
            <a:ahLst/>
            <a:cxnLst/>
            <a:rect l="l" t="t" r="r" b="b"/>
            <a:pathLst>
              <a:path w="241138" h="284762">
                <a:moveTo>
                  <a:pt x="110783" y="0"/>
                </a:moveTo>
                <a:lnTo>
                  <a:pt x="73091" y="11056"/>
                </a:lnTo>
                <a:lnTo>
                  <a:pt x="41146" y="34956"/>
                </a:lnTo>
                <a:lnTo>
                  <a:pt x="17043" y="69210"/>
                </a:lnTo>
                <a:lnTo>
                  <a:pt x="2882" y="111331"/>
                </a:lnTo>
                <a:lnTo>
                  <a:pt x="0" y="142554"/>
                </a:lnTo>
                <a:lnTo>
                  <a:pt x="138" y="149474"/>
                </a:lnTo>
                <a:lnTo>
                  <a:pt x="7773" y="192717"/>
                </a:lnTo>
                <a:lnTo>
                  <a:pt x="26178" y="230057"/>
                </a:lnTo>
                <a:lnTo>
                  <a:pt x="54105" y="259305"/>
                </a:lnTo>
                <a:lnTo>
                  <a:pt x="90305" y="278270"/>
                </a:lnTo>
                <a:lnTo>
                  <a:pt x="133530"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4" y="45269"/>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8" name="object 18"/>
          <p:cNvSpPr/>
          <p:nvPr/>
        </p:nvSpPr>
        <p:spPr>
          <a:xfrm>
            <a:off x="6981884" y="40553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 name="object 19"/>
          <p:cNvSpPr/>
          <p:nvPr/>
        </p:nvSpPr>
        <p:spPr>
          <a:xfrm>
            <a:off x="6387538" y="5618827"/>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 name="object 20"/>
          <p:cNvSpPr/>
          <p:nvPr/>
        </p:nvSpPr>
        <p:spPr>
          <a:xfrm>
            <a:off x="6387538" y="561882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 name="object 21"/>
          <p:cNvSpPr/>
          <p:nvPr/>
        </p:nvSpPr>
        <p:spPr>
          <a:xfrm>
            <a:off x="4634889" y="278581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 name="object 22"/>
          <p:cNvSpPr/>
          <p:nvPr/>
        </p:nvSpPr>
        <p:spPr>
          <a:xfrm>
            <a:off x="4634889" y="278581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 name="object 23"/>
          <p:cNvSpPr/>
          <p:nvPr/>
        </p:nvSpPr>
        <p:spPr>
          <a:xfrm>
            <a:off x="5479739" y="411124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4" name="object 24"/>
          <p:cNvSpPr/>
          <p:nvPr/>
        </p:nvSpPr>
        <p:spPr>
          <a:xfrm>
            <a:off x="5479739"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5" name="object 25"/>
          <p:cNvSpPr/>
          <p:nvPr/>
        </p:nvSpPr>
        <p:spPr>
          <a:xfrm>
            <a:off x="4755484" y="3356818"/>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6" name="object 26"/>
          <p:cNvSpPr/>
          <p:nvPr/>
        </p:nvSpPr>
        <p:spPr>
          <a:xfrm>
            <a:off x="4755483" y="335681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7" name="object 27"/>
          <p:cNvSpPr/>
          <p:nvPr/>
        </p:nvSpPr>
        <p:spPr>
          <a:xfrm>
            <a:off x="7810242" y="1996563"/>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4" y="259305"/>
                </a:lnTo>
                <a:lnTo>
                  <a:pt x="90304" y="278270"/>
                </a:lnTo>
                <a:lnTo>
                  <a:pt x="133529" y="284762"/>
                </a:lnTo>
                <a:lnTo>
                  <a:pt x="146280" y="282315"/>
                </a:lnTo>
                <a:lnTo>
                  <a:pt x="181337" y="265982"/>
                </a:lnTo>
                <a:lnTo>
                  <a:pt x="210045" y="237841"/>
                </a:lnTo>
                <a:lnTo>
                  <a:pt x="230410" y="200058"/>
                </a:lnTo>
                <a:lnTo>
                  <a:pt x="240437" y="154798"/>
                </a:lnTo>
                <a:lnTo>
                  <a:pt x="241137" y="138424"/>
                </a:lnTo>
                <a:lnTo>
                  <a:pt x="240089" y="123226"/>
                </a:lnTo>
                <a:lnTo>
                  <a:pt x="229223" y="80911"/>
                </a:lnTo>
                <a:lnTo>
                  <a:pt x="207893" y="45269"/>
                </a:lnTo>
                <a:lnTo>
                  <a:pt x="177536"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28" name="object 28"/>
          <p:cNvSpPr/>
          <p:nvPr/>
        </p:nvSpPr>
        <p:spPr>
          <a:xfrm>
            <a:off x="7810241" y="199656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9" name="object 29"/>
          <p:cNvSpPr/>
          <p:nvPr/>
        </p:nvSpPr>
        <p:spPr>
          <a:xfrm>
            <a:off x="6266944" y="214651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0" name="object 30"/>
          <p:cNvSpPr/>
          <p:nvPr/>
        </p:nvSpPr>
        <p:spPr>
          <a:xfrm>
            <a:off x="6266945" y="214651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1" name="object 31"/>
          <p:cNvSpPr/>
          <p:nvPr/>
        </p:nvSpPr>
        <p:spPr>
          <a:xfrm>
            <a:off x="5023281" y="5592927"/>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2" name="object 32"/>
          <p:cNvSpPr/>
          <p:nvPr/>
        </p:nvSpPr>
        <p:spPr>
          <a:xfrm>
            <a:off x="5023281" y="559292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3" name="object 33"/>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34" name="object 34"/>
          <p:cNvSpPr/>
          <p:nvPr/>
        </p:nvSpPr>
        <p:spPr>
          <a:xfrm>
            <a:off x="5783041" y="33501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5" name="object 35"/>
          <p:cNvSpPr/>
          <p:nvPr/>
        </p:nvSpPr>
        <p:spPr>
          <a:xfrm>
            <a:off x="5783040" y="33501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6" name="object 36"/>
          <p:cNvSpPr/>
          <p:nvPr/>
        </p:nvSpPr>
        <p:spPr>
          <a:xfrm>
            <a:off x="6100142" y="431715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7" name="object 37"/>
          <p:cNvSpPr/>
          <p:nvPr/>
        </p:nvSpPr>
        <p:spPr>
          <a:xfrm>
            <a:off x="6100142" y="43171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8" name="object 38"/>
          <p:cNvSpPr/>
          <p:nvPr/>
        </p:nvSpPr>
        <p:spPr>
          <a:xfrm>
            <a:off x="4755484" y="4956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4"/>
                </a:lnTo>
                <a:lnTo>
                  <a:pt x="7772" y="192718"/>
                </a:lnTo>
                <a:lnTo>
                  <a:pt x="26177" y="230058"/>
                </a:lnTo>
                <a:lnTo>
                  <a:pt x="54104" y="259306"/>
                </a:lnTo>
                <a:lnTo>
                  <a:pt x="90304"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9" name="object 39"/>
          <p:cNvSpPr/>
          <p:nvPr/>
        </p:nvSpPr>
        <p:spPr>
          <a:xfrm>
            <a:off x="4755483" y="4956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0" name="object 40"/>
          <p:cNvSpPr/>
          <p:nvPr/>
        </p:nvSpPr>
        <p:spPr>
          <a:xfrm>
            <a:off x="3522878" y="381120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1" name="object 41"/>
          <p:cNvSpPr/>
          <p:nvPr/>
        </p:nvSpPr>
        <p:spPr>
          <a:xfrm>
            <a:off x="3522878" y="381120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2" name="object 42"/>
          <p:cNvSpPr/>
          <p:nvPr/>
        </p:nvSpPr>
        <p:spPr>
          <a:xfrm>
            <a:off x="5182223" y="34998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3" name="object 43"/>
          <p:cNvSpPr/>
          <p:nvPr/>
        </p:nvSpPr>
        <p:spPr>
          <a:xfrm>
            <a:off x="5182222" y="34998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4" name="object 44"/>
          <p:cNvSpPr/>
          <p:nvPr/>
        </p:nvSpPr>
        <p:spPr>
          <a:xfrm>
            <a:off x="5359145" y="4608214"/>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45" name="object 45"/>
          <p:cNvSpPr/>
          <p:nvPr/>
        </p:nvSpPr>
        <p:spPr>
          <a:xfrm>
            <a:off x="5359145" y="460821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6" name="object 46"/>
          <p:cNvSpPr/>
          <p:nvPr/>
        </p:nvSpPr>
        <p:spPr>
          <a:xfrm>
            <a:off x="7656172" y="4174134"/>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7" name="object 47"/>
          <p:cNvSpPr/>
          <p:nvPr/>
        </p:nvSpPr>
        <p:spPr>
          <a:xfrm>
            <a:off x="7656170" y="417413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8" name="object 48"/>
          <p:cNvSpPr/>
          <p:nvPr/>
        </p:nvSpPr>
        <p:spPr>
          <a:xfrm>
            <a:off x="3881205" y="4418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9" name="object 49"/>
          <p:cNvSpPr/>
          <p:nvPr/>
        </p:nvSpPr>
        <p:spPr>
          <a:xfrm>
            <a:off x="3881203" y="4418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0" name="object 50"/>
          <p:cNvSpPr/>
          <p:nvPr/>
        </p:nvSpPr>
        <p:spPr>
          <a:xfrm>
            <a:off x="7304586" y="2612377"/>
            <a:ext cx="254648" cy="286004"/>
          </a:xfrm>
          <a:custGeom>
            <a:avLst/>
            <a:gdLst/>
            <a:ahLst/>
            <a:cxnLst/>
            <a:rect l="l" t="t" r="r" b="b"/>
            <a:pathLst>
              <a:path w="254648" h="286004">
                <a:moveTo>
                  <a:pt x="128441" y="0"/>
                </a:moveTo>
                <a:lnTo>
                  <a:pt x="87998" y="7160"/>
                </a:lnTo>
                <a:lnTo>
                  <a:pt x="52943" y="27120"/>
                </a:lnTo>
                <a:lnTo>
                  <a:pt x="25265" y="57587"/>
                </a:lnTo>
                <a:lnTo>
                  <a:pt x="6954" y="96268"/>
                </a:lnTo>
                <a:lnTo>
                  <a:pt x="0" y="140870"/>
                </a:lnTo>
                <a:lnTo>
                  <a:pt x="724" y="156642"/>
                </a:lnTo>
                <a:lnTo>
                  <a:pt x="11032" y="200493"/>
                </a:lnTo>
                <a:lnTo>
                  <a:pt x="31972" y="237468"/>
                </a:lnTo>
                <a:lnTo>
                  <a:pt x="61531" y="265404"/>
                </a:lnTo>
                <a:lnTo>
                  <a:pt x="97696" y="282138"/>
                </a:lnTo>
                <a:lnTo>
                  <a:pt x="124480" y="286004"/>
                </a:lnTo>
                <a:lnTo>
                  <a:pt x="138675" y="285196"/>
                </a:lnTo>
                <a:lnTo>
                  <a:pt x="178057" y="273665"/>
                </a:lnTo>
                <a:lnTo>
                  <a:pt x="211177" y="250224"/>
                </a:lnTo>
                <a:lnTo>
                  <a:pt x="236164" y="217124"/>
                </a:lnTo>
                <a:lnTo>
                  <a:pt x="251145" y="176617"/>
                </a:lnTo>
                <a:lnTo>
                  <a:pt x="254648" y="146609"/>
                </a:lnTo>
                <a:lnTo>
                  <a:pt x="254585" y="140870"/>
                </a:lnTo>
                <a:lnTo>
                  <a:pt x="248261" y="98034"/>
                </a:lnTo>
                <a:lnTo>
                  <a:pt x="230359" y="58922"/>
                </a:lnTo>
                <a:lnTo>
                  <a:pt x="203045" y="28000"/>
                </a:lnTo>
                <a:lnTo>
                  <a:pt x="168384" y="7586"/>
                </a:lnTo>
                <a:lnTo>
                  <a:pt x="128441" y="0"/>
                </a:lnTo>
                <a:close/>
              </a:path>
            </a:pathLst>
          </a:custGeom>
          <a:solidFill>
            <a:srgbClr val="7030A0"/>
          </a:solidFill>
          <a:ln>
            <a:noFill/>
          </a:ln>
        </p:spPr>
        <p:txBody>
          <a:bodyPr wrap="square" lIns="0" tIns="0" rIns="0" bIns="0" rtlCol="0">
            <a:noAutofit/>
          </a:bodyPr>
          <a:lstStyle/>
          <a:p>
            <a:endParaRPr dirty="0"/>
          </a:p>
        </p:txBody>
      </p:sp>
      <p:sp>
        <p:nvSpPr>
          <p:cNvPr id="51" name="object 51"/>
          <p:cNvSpPr/>
          <p:nvPr/>
        </p:nvSpPr>
        <p:spPr>
          <a:xfrm>
            <a:off x="7304586" y="2612378"/>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8"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52" name="object 52"/>
          <p:cNvSpPr/>
          <p:nvPr/>
        </p:nvSpPr>
        <p:spPr>
          <a:xfrm>
            <a:off x="5412916" y="250545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53" name="object 53"/>
          <p:cNvSpPr/>
          <p:nvPr/>
        </p:nvSpPr>
        <p:spPr>
          <a:xfrm>
            <a:off x="5412915" y="25054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4" name="object 54"/>
          <p:cNvSpPr/>
          <p:nvPr/>
        </p:nvSpPr>
        <p:spPr>
          <a:xfrm>
            <a:off x="7063386" y="5242721"/>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55" name="object 55"/>
          <p:cNvSpPr/>
          <p:nvPr/>
        </p:nvSpPr>
        <p:spPr>
          <a:xfrm>
            <a:off x="7063386" y="52427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6" name="object 56"/>
          <p:cNvSpPr/>
          <p:nvPr/>
        </p:nvSpPr>
        <p:spPr>
          <a:xfrm>
            <a:off x="6822200" y="310024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57" name="object 57"/>
          <p:cNvSpPr/>
          <p:nvPr/>
        </p:nvSpPr>
        <p:spPr>
          <a:xfrm>
            <a:off x="6822198" y="310024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8" name="object 58"/>
          <p:cNvSpPr/>
          <p:nvPr/>
        </p:nvSpPr>
        <p:spPr>
          <a:xfrm>
            <a:off x="5655194" y="4977869"/>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5"/>
                </a:lnTo>
                <a:lnTo>
                  <a:pt x="7773" y="192719"/>
                </a:lnTo>
                <a:lnTo>
                  <a:pt x="26178" y="230059"/>
                </a:lnTo>
                <a:lnTo>
                  <a:pt x="54105" y="259306"/>
                </a:lnTo>
                <a:lnTo>
                  <a:pt x="90306" y="278271"/>
                </a:lnTo>
                <a:lnTo>
                  <a:pt x="133532" y="284763"/>
                </a:lnTo>
                <a:lnTo>
                  <a:pt x="146282"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59" name="object 59"/>
          <p:cNvSpPr/>
          <p:nvPr/>
        </p:nvSpPr>
        <p:spPr>
          <a:xfrm>
            <a:off x="5655194" y="497786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0" name="object 60"/>
          <p:cNvSpPr/>
          <p:nvPr/>
        </p:nvSpPr>
        <p:spPr>
          <a:xfrm>
            <a:off x="6508133" y="382520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1" name="object 61"/>
          <p:cNvSpPr/>
          <p:nvPr/>
        </p:nvSpPr>
        <p:spPr>
          <a:xfrm>
            <a:off x="6508133" y="38252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2" name="object 62"/>
          <p:cNvSpPr/>
          <p:nvPr/>
        </p:nvSpPr>
        <p:spPr>
          <a:xfrm>
            <a:off x="6652401" y="4659180"/>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3" name="object 63"/>
          <p:cNvSpPr/>
          <p:nvPr/>
        </p:nvSpPr>
        <p:spPr>
          <a:xfrm>
            <a:off x="6652401" y="465918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4" name="object 64"/>
          <p:cNvSpPr/>
          <p:nvPr/>
        </p:nvSpPr>
        <p:spPr>
          <a:xfrm>
            <a:off x="2752073" y="3529308"/>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5" name="object 65"/>
          <p:cNvSpPr/>
          <p:nvPr/>
        </p:nvSpPr>
        <p:spPr>
          <a:xfrm>
            <a:off x="2752073" y="3529307"/>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6" name="object 66"/>
          <p:cNvSpPr/>
          <p:nvPr/>
        </p:nvSpPr>
        <p:spPr>
          <a:xfrm>
            <a:off x="4755484" y="4111247"/>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7" name="object 67"/>
          <p:cNvSpPr/>
          <p:nvPr/>
        </p:nvSpPr>
        <p:spPr>
          <a:xfrm>
            <a:off x="4755483"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8" name="object 68"/>
          <p:cNvSpPr/>
          <p:nvPr/>
        </p:nvSpPr>
        <p:spPr>
          <a:xfrm>
            <a:off x="3760610" y="2834750"/>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69" name="object 69"/>
          <p:cNvSpPr/>
          <p:nvPr/>
        </p:nvSpPr>
        <p:spPr>
          <a:xfrm>
            <a:off x="3760610" y="283475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70" name="object 70"/>
          <p:cNvSpPr/>
          <p:nvPr/>
        </p:nvSpPr>
        <p:spPr>
          <a:xfrm>
            <a:off x="6266944" y="3064097"/>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71" name="object 71"/>
          <p:cNvSpPr/>
          <p:nvPr/>
        </p:nvSpPr>
        <p:spPr>
          <a:xfrm>
            <a:off x="6266945" y="306409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72" name="object 72"/>
          <p:cNvSpPr/>
          <p:nvPr/>
        </p:nvSpPr>
        <p:spPr>
          <a:xfrm>
            <a:off x="6967626" y="2282606"/>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73" name="object 73"/>
          <p:cNvSpPr/>
          <p:nvPr/>
        </p:nvSpPr>
        <p:spPr>
          <a:xfrm>
            <a:off x="6967625" y="228260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75" name="object 75"/>
          <p:cNvSpPr/>
          <p:nvPr/>
        </p:nvSpPr>
        <p:spPr>
          <a:xfrm>
            <a:off x="2792910" y="4658715"/>
            <a:ext cx="1471952" cy="1580361"/>
          </a:xfrm>
          <a:custGeom>
            <a:avLst/>
            <a:gdLst/>
            <a:ahLst/>
            <a:cxnLst/>
            <a:rect l="l" t="t" r="r" b="b"/>
            <a:pathLst>
              <a:path w="1471952" h="1580361">
                <a:moveTo>
                  <a:pt x="1471952" y="0"/>
                </a:moveTo>
                <a:lnTo>
                  <a:pt x="0" y="1580361"/>
                </a:lnTo>
              </a:path>
            </a:pathLst>
          </a:custGeom>
          <a:ln w="25399">
            <a:noFill/>
          </a:ln>
        </p:spPr>
        <p:txBody>
          <a:bodyPr wrap="square" lIns="0" tIns="0" rIns="0" bIns="0" rtlCol="0">
            <a:noAutofit/>
          </a:bodyPr>
          <a:lstStyle/>
          <a:p>
            <a:endParaRPr dirty="0"/>
          </a:p>
        </p:txBody>
      </p:sp>
      <p:sp>
        <p:nvSpPr>
          <p:cNvPr id="77" name="object 77"/>
          <p:cNvSpPr txBox="1"/>
          <p:nvPr/>
        </p:nvSpPr>
        <p:spPr>
          <a:xfrm>
            <a:off x="7945657" y="4496756"/>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78" name="object 78"/>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81" name="Straight Arrow Connector 80">
            <a:extLst>
              <a:ext uri="{FF2B5EF4-FFF2-40B4-BE49-F238E27FC236}">
                <a16:creationId xmlns:a16="http://schemas.microsoft.com/office/drawing/2014/main" xmlns="" id="{69FE78E6-5F05-3040-954D-C06F886A6D5B}"/>
              </a:ext>
            </a:extLst>
          </p:cNvPr>
          <p:cNvCxnSpPr/>
          <p:nvPr/>
        </p:nvCxnSpPr>
        <p:spPr>
          <a:xfrm flipV="1">
            <a:off x="4381670" y="1181686"/>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xmlns="" id="{D44E996A-74D5-3E43-A44C-92C4E1F896D6}"/>
              </a:ext>
            </a:extLst>
          </p:cNvPr>
          <p:cNvCxnSpPr>
            <a:cxnSpLocks/>
          </p:cNvCxnSpPr>
          <p:nvPr/>
        </p:nvCxnSpPr>
        <p:spPr>
          <a:xfrm>
            <a:off x="4381670" y="4919426"/>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xmlns="" id="{E224CD7C-21CC-0C46-9973-FC5CDD53F127}"/>
              </a:ext>
            </a:extLst>
          </p:cNvPr>
          <p:cNvCxnSpPr>
            <a:cxnSpLocks/>
          </p:cNvCxnSpPr>
          <p:nvPr/>
        </p:nvCxnSpPr>
        <p:spPr>
          <a:xfrm flipH="1">
            <a:off x="2585177" y="4934745"/>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53269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3D → 2D Feature </a:t>
            </a:r>
            <a:r>
              <a:rPr lang="en-US" b="1" dirty="0"/>
              <a:t>Selection</a:t>
            </a:r>
          </a:p>
        </p:txBody>
      </p:sp>
      <p:sp>
        <p:nvSpPr>
          <p:cNvPr id="10" name="object 10"/>
          <p:cNvSpPr/>
          <p:nvPr/>
        </p:nvSpPr>
        <p:spPr>
          <a:xfrm>
            <a:off x="5217267" y="4030753"/>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 name="object 11"/>
          <p:cNvSpPr/>
          <p:nvPr/>
        </p:nvSpPr>
        <p:spPr>
          <a:xfrm>
            <a:off x="5217266" y="40307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 name="object 12"/>
          <p:cNvSpPr/>
          <p:nvPr/>
        </p:nvSpPr>
        <p:spPr>
          <a:xfrm>
            <a:off x="7344640" y="3589111"/>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3" name="object 13"/>
          <p:cNvSpPr/>
          <p:nvPr/>
        </p:nvSpPr>
        <p:spPr>
          <a:xfrm>
            <a:off x="7344639" y="358911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 name="object 14"/>
          <p:cNvSpPr/>
          <p:nvPr/>
        </p:nvSpPr>
        <p:spPr>
          <a:xfrm>
            <a:off x="5584850" y="2053475"/>
            <a:ext cx="241138" cy="284762"/>
          </a:xfrm>
          <a:custGeom>
            <a:avLst/>
            <a:gdLst/>
            <a:ahLst/>
            <a:cxnLst/>
            <a:rect l="l" t="t" r="r" b="b"/>
            <a:pathLst>
              <a:path w="241138" h="284762">
                <a:moveTo>
                  <a:pt x="110783" y="0"/>
                </a:moveTo>
                <a:lnTo>
                  <a:pt x="73091" y="11056"/>
                </a:lnTo>
                <a:lnTo>
                  <a:pt x="41145" y="34956"/>
                </a:lnTo>
                <a:lnTo>
                  <a:pt x="17043" y="69210"/>
                </a:lnTo>
                <a:lnTo>
                  <a:pt x="2882" y="111331"/>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9"/>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5" name="object 15"/>
          <p:cNvSpPr/>
          <p:nvPr/>
        </p:nvSpPr>
        <p:spPr>
          <a:xfrm>
            <a:off x="5584850" y="205347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 name="object 16"/>
          <p:cNvSpPr/>
          <p:nvPr/>
        </p:nvSpPr>
        <p:spPr>
          <a:xfrm>
            <a:off x="5049995" y="206329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 name="object 17"/>
          <p:cNvSpPr/>
          <p:nvPr/>
        </p:nvSpPr>
        <p:spPr>
          <a:xfrm>
            <a:off x="5049995" y="206329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 name="object 18"/>
          <p:cNvSpPr/>
          <p:nvPr/>
        </p:nvSpPr>
        <p:spPr>
          <a:xfrm>
            <a:off x="6911540" y="4258144"/>
            <a:ext cx="241138" cy="284762"/>
          </a:xfrm>
          <a:custGeom>
            <a:avLst/>
            <a:gdLst/>
            <a:ahLst/>
            <a:cxnLst/>
            <a:rect l="l" t="t" r="r" b="b"/>
            <a:pathLst>
              <a:path w="241138" h="284762">
                <a:moveTo>
                  <a:pt x="110782" y="0"/>
                </a:moveTo>
                <a:lnTo>
                  <a:pt x="73091" y="11057"/>
                </a:lnTo>
                <a:lnTo>
                  <a:pt x="41145" y="34956"/>
                </a:lnTo>
                <a:lnTo>
                  <a:pt x="17043" y="69210"/>
                </a:lnTo>
                <a:lnTo>
                  <a:pt x="2882" y="111332"/>
                </a:lnTo>
                <a:lnTo>
                  <a:pt x="0" y="142555"/>
                </a:lnTo>
                <a:lnTo>
                  <a:pt x="138" y="149474"/>
                </a:lnTo>
                <a:lnTo>
                  <a:pt x="7773" y="192718"/>
                </a:lnTo>
                <a:lnTo>
                  <a:pt x="26178" y="230058"/>
                </a:lnTo>
                <a:lnTo>
                  <a:pt x="54105" y="259305"/>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 name="object 19"/>
          <p:cNvSpPr/>
          <p:nvPr/>
        </p:nvSpPr>
        <p:spPr>
          <a:xfrm>
            <a:off x="6911540" y="4258144"/>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20"/>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 name="object 20"/>
          <p:cNvSpPr/>
          <p:nvPr/>
        </p:nvSpPr>
        <p:spPr>
          <a:xfrm>
            <a:off x="7323975" y="4480904"/>
            <a:ext cx="241137" cy="284762"/>
          </a:xfrm>
          <a:custGeom>
            <a:avLst/>
            <a:gdLst/>
            <a:ahLst/>
            <a:cxnLst/>
            <a:rect l="l" t="t" r="r" b="b"/>
            <a:pathLst>
              <a:path w="241137" h="284762">
                <a:moveTo>
                  <a:pt x="110782" y="0"/>
                </a:moveTo>
                <a:lnTo>
                  <a:pt x="73090" y="11057"/>
                </a:lnTo>
                <a:lnTo>
                  <a:pt x="41145" y="34956"/>
                </a:lnTo>
                <a:lnTo>
                  <a:pt x="17043" y="69210"/>
                </a:lnTo>
                <a:lnTo>
                  <a:pt x="2882" y="111332"/>
                </a:lnTo>
                <a:lnTo>
                  <a:pt x="0" y="142555"/>
                </a:lnTo>
                <a:lnTo>
                  <a:pt x="138" y="149473"/>
                </a:lnTo>
                <a:lnTo>
                  <a:pt x="7772" y="192716"/>
                </a:lnTo>
                <a:lnTo>
                  <a:pt x="26177" y="230057"/>
                </a:lnTo>
                <a:lnTo>
                  <a:pt x="54103" y="259305"/>
                </a:lnTo>
                <a:lnTo>
                  <a:pt x="90304" y="278270"/>
                </a:lnTo>
                <a:lnTo>
                  <a:pt x="133529" y="284762"/>
                </a:lnTo>
                <a:lnTo>
                  <a:pt x="146280" y="282315"/>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 name="object 21"/>
          <p:cNvSpPr/>
          <p:nvPr/>
        </p:nvSpPr>
        <p:spPr>
          <a:xfrm>
            <a:off x="7323974" y="4480904"/>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 name="object 22"/>
          <p:cNvSpPr/>
          <p:nvPr/>
        </p:nvSpPr>
        <p:spPr>
          <a:xfrm>
            <a:off x="4991284" y="2672641"/>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3" name="object 23"/>
          <p:cNvSpPr/>
          <p:nvPr/>
        </p:nvSpPr>
        <p:spPr>
          <a:xfrm>
            <a:off x="4991284" y="2672641"/>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4" name="object 24"/>
          <p:cNvSpPr/>
          <p:nvPr/>
        </p:nvSpPr>
        <p:spPr>
          <a:xfrm>
            <a:off x="5863419" y="3737066"/>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5" name="object 25"/>
          <p:cNvSpPr/>
          <p:nvPr/>
        </p:nvSpPr>
        <p:spPr>
          <a:xfrm>
            <a:off x="5863418" y="373706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6" name="object 26"/>
          <p:cNvSpPr/>
          <p:nvPr/>
        </p:nvSpPr>
        <p:spPr>
          <a:xfrm>
            <a:off x="4685140" y="3559642"/>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7" name="object 27"/>
          <p:cNvSpPr/>
          <p:nvPr/>
        </p:nvSpPr>
        <p:spPr>
          <a:xfrm>
            <a:off x="4685139" y="355964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8" name="object 28"/>
          <p:cNvSpPr/>
          <p:nvPr/>
        </p:nvSpPr>
        <p:spPr>
          <a:xfrm>
            <a:off x="7884415" y="1970325"/>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3" y="259305"/>
                </a:lnTo>
                <a:lnTo>
                  <a:pt x="90304" y="278270"/>
                </a:lnTo>
                <a:lnTo>
                  <a:pt x="133529" y="284762"/>
                </a:lnTo>
                <a:lnTo>
                  <a:pt x="146280" y="282316"/>
                </a:lnTo>
                <a:lnTo>
                  <a:pt x="181336" y="265982"/>
                </a:lnTo>
                <a:lnTo>
                  <a:pt x="210045" y="237842"/>
                </a:lnTo>
                <a:lnTo>
                  <a:pt x="230410" y="200059"/>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29" name="object 29"/>
          <p:cNvSpPr/>
          <p:nvPr/>
        </p:nvSpPr>
        <p:spPr>
          <a:xfrm>
            <a:off x="7884414" y="197032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7" y="265982"/>
                </a:lnTo>
                <a:lnTo>
                  <a:pt x="146281" y="282316"/>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0" name="object 30"/>
          <p:cNvSpPr/>
          <p:nvPr/>
        </p:nvSpPr>
        <p:spPr>
          <a:xfrm>
            <a:off x="6293685" y="220634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1" name="object 31"/>
          <p:cNvSpPr/>
          <p:nvPr/>
        </p:nvSpPr>
        <p:spPr>
          <a:xfrm>
            <a:off x="6293685" y="220634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2" name="object 32"/>
          <p:cNvSpPr/>
          <p:nvPr/>
        </p:nvSpPr>
        <p:spPr>
          <a:xfrm>
            <a:off x="6052497" y="448090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3" name="object 33"/>
          <p:cNvSpPr/>
          <p:nvPr/>
        </p:nvSpPr>
        <p:spPr>
          <a:xfrm>
            <a:off x="6052497" y="44809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5" name="object 35"/>
          <p:cNvSpPr/>
          <p:nvPr/>
        </p:nvSpPr>
        <p:spPr>
          <a:xfrm>
            <a:off x="5975298" y="3129702"/>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6" name="object 36"/>
          <p:cNvSpPr/>
          <p:nvPr/>
        </p:nvSpPr>
        <p:spPr>
          <a:xfrm>
            <a:off x="5975296" y="312970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7" name="object 37"/>
          <p:cNvSpPr/>
          <p:nvPr/>
        </p:nvSpPr>
        <p:spPr>
          <a:xfrm>
            <a:off x="6790945" y="3887731"/>
            <a:ext cx="241138" cy="284763"/>
          </a:xfrm>
          <a:custGeom>
            <a:avLst/>
            <a:gdLst/>
            <a:ahLst/>
            <a:cxnLst/>
            <a:rect l="l" t="t" r="r" b="b"/>
            <a:pathLst>
              <a:path w="241138" h="284763">
                <a:moveTo>
                  <a:pt x="110782" y="0"/>
                </a:moveTo>
                <a:lnTo>
                  <a:pt x="73091" y="11057"/>
                </a:lnTo>
                <a:lnTo>
                  <a:pt x="41145" y="34956"/>
                </a:lnTo>
                <a:lnTo>
                  <a:pt x="17043" y="69210"/>
                </a:lnTo>
                <a:lnTo>
                  <a:pt x="2882" y="111332"/>
                </a:lnTo>
                <a:lnTo>
                  <a:pt x="0" y="142555"/>
                </a:lnTo>
                <a:lnTo>
                  <a:pt x="139" y="149476"/>
                </a:lnTo>
                <a:lnTo>
                  <a:pt x="7773" y="192719"/>
                </a:lnTo>
                <a:lnTo>
                  <a:pt x="26178" y="230059"/>
                </a:lnTo>
                <a:lnTo>
                  <a:pt x="54106" y="259306"/>
                </a:lnTo>
                <a:lnTo>
                  <a:pt x="90306" y="278271"/>
                </a:lnTo>
                <a:lnTo>
                  <a:pt x="133532" y="284763"/>
                </a:lnTo>
                <a:lnTo>
                  <a:pt x="146283" y="282316"/>
                </a:lnTo>
                <a:lnTo>
                  <a:pt x="181339" y="265982"/>
                </a:lnTo>
                <a:lnTo>
                  <a:pt x="210047" y="237840"/>
                </a:lnTo>
                <a:lnTo>
                  <a:pt x="230412" y="200057"/>
                </a:lnTo>
                <a:lnTo>
                  <a:pt x="240438" y="154796"/>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38" name="object 38"/>
          <p:cNvSpPr/>
          <p:nvPr/>
        </p:nvSpPr>
        <p:spPr>
          <a:xfrm>
            <a:off x="6790945" y="3887730"/>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20"/>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39" name="object 39"/>
          <p:cNvSpPr/>
          <p:nvPr/>
        </p:nvSpPr>
        <p:spPr>
          <a:xfrm>
            <a:off x="5343662" y="4376957"/>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0" name="object 40"/>
          <p:cNvSpPr/>
          <p:nvPr/>
        </p:nvSpPr>
        <p:spPr>
          <a:xfrm>
            <a:off x="5343662" y="437695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1" name="object 41"/>
          <p:cNvSpPr/>
          <p:nvPr/>
        </p:nvSpPr>
        <p:spPr>
          <a:xfrm>
            <a:off x="4410611" y="330306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2" name="object 42"/>
          <p:cNvSpPr/>
          <p:nvPr/>
        </p:nvSpPr>
        <p:spPr>
          <a:xfrm>
            <a:off x="4410611" y="330306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3" name="object 43"/>
          <p:cNvSpPr/>
          <p:nvPr/>
        </p:nvSpPr>
        <p:spPr>
          <a:xfrm>
            <a:off x="5291183" y="3468144"/>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4" name="object 44"/>
          <p:cNvSpPr/>
          <p:nvPr/>
        </p:nvSpPr>
        <p:spPr>
          <a:xfrm>
            <a:off x="5291183" y="346814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5" name="object 45"/>
          <p:cNvSpPr/>
          <p:nvPr/>
        </p:nvSpPr>
        <p:spPr>
          <a:xfrm>
            <a:off x="6317194" y="3702663"/>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46" name="object 46"/>
          <p:cNvSpPr/>
          <p:nvPr/>
        </p:nvSpPr>
        <p:spPr>
          <a:xfrm>
            <a:off x="6317194" y="370266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7" name="object 47"/>
          <p:cNvSpPr/>
          <p:nvPr/>
        </p:nvSpPr>
        <p:spPr>
          <a:xfrm>
            <a:off x="7585828" y="437695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48" name="object 48"/>
          <p:cNvSpPr/>
          <p:nvPr/>
        </p:nvSpPr>
        <p:spPr>
          <a:xfrm>
            <a:off x="7585826" y="437695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9"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49" name="object 49"/>
          <p:cNvSpPr/>
          <p:nvPr/>
        </p:nvSpPr>
        <p:spPr>
          <a:xfrm>
            <a:off x="4518509" y="3951570"/>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50" name="object 50"/>
          <p:cNvSpPr/>
          <p:nvPr/>
        </p:nvSpPr>
        <p:spPr>
          <a:xfrm>
            <a:off x="4518509" y="395156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1" name="object 51"/>
          <p:cNvSpPr/>
          <p:nvPr/>
        </p:nvSpPr>
        <p:spPr>
          <a:xfrm>
            <a:off x="7437825" y="2575802"/>
            <a:ext cx="254648" cy="286002"/>
          </a:xfrm>
          <a:custGeom>
            <a:avLst/>
            <a:gdLst/>
            <a:ahLst/>
            <a:cxnLst/>
            <a:rect l="l" t="t" r="r" b="b"/>
            <a:pathLst>
              <a:path w="254648" h="286002">
                <a:moveTo>
                  <a:pt x="128440" y="0"/>
                </a:moveTo>
                <a:lnTo>
                  <a:pt x="87997" y="7160"/>
                </a:lnTo>
                <a:lnTo>
                  <a:pt x="52942" y="27120"/>
                </a:lnTo>
                <a:lnTo>
                  <a:pt x="25264" y="57587"/>
                </a:lnTo>
                <a:lnTo>
                  <a:pt x="6953" y="96268"/>
                </a:lnTo>
                <a:lnTo>
                  <a:pt x="0" y="140871"/>
                </a:lnTo>
                <a:lnTo>
                  <a:pt x="724" y="156643"/>
                </a:lnTo>
                <a:lnTo>
                  <a:pt x="11032" y="200493"/>
                </a:lnTo>
                <a:lnTo>
                  <a:pt x="31972" y="237468"/>
                </a:lnTo>
                <a:lnTo>
                  <a:pt x="61532" y="265403"/>
                </a:lnTo>
                <a:lnTo>
                  <a:pt x="97697" y="282137"/>
                </a:lnTo>
                <a:lnTo>
                  <a:pt x="124482" y="286002"/>
                </a:lnTo>
                <a:lnTo>
                  <a:pt x="138676" y="285195"/>
                </a:lnTo>
                <a:lnTo>
                  <a:pt x="178057" y="273664"/>
                </a:lnTo>
                <a:lnTo>
                  <a:pt x="211178" y="250223"/>
                </a:lnTo>
                <a:lnTo>
                  <a:pt x="236164" y="217122"/>
                </a:lnTo>
                <a:lnTo>
                  <a:pt x="251145" y="176615"/>
                </a:lnTo>
                <a:lnTo>
                  <a:pt x="254648" y="146606"/>
                </a:lnTo>
                <a:lnTo>
                  <a:pt x="254586" y="140871"/>
                </a:lnTo>
                <a:lnTo>
                  <a:pt x="248261" y="98033"/>
                </a:lnTo>
                <a:lnTo>
                  <a:pt x="230359" y="58922"/>
                </a:lnTo>
                <a:lnTo>
                  <a:pt x="203045" y="28000"/>
                </a:lnTo>
                <a:lnTo>
                  <a:pt x="168383" y="7586"/>
                </a:lnTo>
                <a:lnTo>
                  <a:pt x="128440" y="0"/>
                </a:lnTo>
                <a:close/>
              </a:path>
            </a:pathLst>
          </a:custGeom>
          <a:solidFill>
            <a:srgbClr val="7030A0"/>
          </a:solidFill>
          <a:ln>
            <a:noFill/>
          </a:ln>
        </p:spPr>
        <p:txBody>
          <a:bodyPr wrap="square" lIns="0" tIns="0" rIns="0" bIns="0" rtlCol="0">
            <a:noAutofit/>
          </a:bodyPr>
          <a:lstStyle/>
          <a:p>
            <a:endParaRPr dirty="0"/>
          </a:p>
        </p:txBody>
      </p:sp>
      <p:sp>
        <p:nvSpPr>
          <p:cNvPr id="52" name="object 52"/>
          <p:cNvSpPr/>
          <p:nvPr/>
        </p:nvSpPr>
        <p:spPr>
          <a:xfrm>
            <a:off x="7437825" y="2575803"/>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9"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53" name="object 53"/>
          <p:cNvSpPr/>
          <p:nvPr/>
        </p:nvSpPr>
        <p:spPr>
          <a:xfrm>
            <a:off x="5463164" y="2565252"/>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54" name="object 54"/>
          <p:cNvSpPr/>
          <p:nvPr/>
        </p:nvSpPr>
        <p:spPr>
          <a:xfrm>
            <a:off x="5463164" y="25652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5" name="object 55"/>
          <p:cNvSpPr/>
          <p:nvPr/>
        </p:nvSpPr>
        <p:spPr>
          <a:xfrm>
            <a:off x="7860491" y="4314071"/>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56" name="object 56"/>
          <p:cNvSpPr/>
          <p:nvPr/>
        </p:nvSpPr>
        <p:spPr>
          <a:xfrm>
            <a:off x="7860491" y="4314070"/>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7" name="object 57"/>
          <p:cNvSpPr/>
          <p:nvPr/>
        </p:nvSpPr>
        <p:spPr>
          <a:xfrm>
            <a:off x="7055265" y="2874003"/>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58" name="object 58"/>
          <p:cNvSpPr/>
          <p:nvPr/>
        </p:nvSpPr>
        <p:spPr>
          <a:xfrm>
            <a:off x="7055264" y="287400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7" y="265982"/>
                </a:lnTo>
                <a:lnTo>
                  <a:pt x="146281"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59" name="object 59"/>
          <p:cNvSpPr/>
          <p:nvPr/>
        </p:nvSpPr>
        <p:spPr>
          <a:xfrm>
            <a:off x="6384169" y="4376957"/>
            <a:ext cx="241138" cy="284763"/>
          </a:xfrm>
          <a:custGeom>
            <a:avLst/>
            <a:gdLst/>
            <a:ahLst/>
            <a:cxnLst/>
            <a:rect l="l" t="t" r="r" b="b"/>
            <a:pathLst>
              <a:path w="241138" h="284763">
                <a:moveTo>
                  <a:pt x="110782" y="0"/>
                </a:moveTo>
                <a:lnTo>
                  <a:pt x="73091" y="11057"/>
                </a:lnTo>
                <a:lnTo>
                  <a:pt x="41145" y="34956"/>
                </a:lnTo>
                <a:lnTo>
                  <a:pt x="17043" y="69210"/>
                </a:lnTo>
                <a:lnTo>
                  <a:pt x="2882" y="111332"/>
                </a:lnTo>
                <a:lnTo>
                  <a:pt x="0" y="142555"/>
                </a:lnTo>
                <a:lnTo>
                  <a:pt x="139" y="149476"/>
                </a:lnTo>
                <a:lnTo>
                  <a:pt x="7773" y="192719"/>
                </a:lnTo>
                <a:lnTo>
                  <a:pt x="26178" y="230059"/>
                </a:lnTo>
                <a:lnTo>
                  <a:pt x="54106" y="259306"/>
                </a:lnTo>
                <a:lnTo>
                  <a:pt x="90306" y="278271"/>
                </a:lnTo>
                <a:lnTo>
                  <a:pt x="133532" y="284763"/>
                </a:lnTo>
                <a:lnTo>
                  <a:pt x="146283" y="282316"/>
                </a:lnTo>
                <a:lnTo>
                  <a:pt x="181339" y="265982"/>
                </a:lnTo>
                <a:lnTo>
                  <a:pt x="210047" y="237840"/>
                </a:lnTo>
                <a:lnTo>
                  <a:pt x="230412" y="200057"/>
                </a:lnTo>
                <a:lnTo>
                  <a:pt x="240438" y="154796"/>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0" name="object 60"/>
          <p:cNvSpPr/>
          <p:nvPr/>
        </p:nvSpPr>
        <p:spPr>
          <a:xfrm>
            <a:off x="6384169" y="437695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1" name="object 61"/>
          <p:cNvSpPr/>
          <p:nvPr/>
        </p:nvSpPr>
        <p:spPr>
          <a:xfrm>
            <a:off x="6800681" y="355964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62" name="object 62"/>
          <p:cNvSpPr/>
          <p:nvPr/>
        </p:nvSpPr>
        <p:spPr>
          <a:xfrm>
            <a:off x="6800680" y="355964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3" name="object 63"/>
          <p:cNvSpPr/>
          <p:nvPr/>
        </p:nvSpPr>
        <p:spPr>
          <a:xfrm>
            <a:off x="7247743" y="407202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64" name="object 64"/>
          <p:cNvSpPr/>
          <p:nvPr/>
        </p:nvSpPr>
        <p:spPr>
          <a:xfrm>
            <a:off x="7247742" y="4072026"/>
            <a:ext cx="241138" cy="284763"/>
          </a:xfrm>
          <a:custGeom>
            <a:avLst/>
            <a:gdLst/>
            <a:ahLst/>
            <a:cxnLst/>
            <a:rect l="l" t="t" r="r" b="b"/>
            <a:pathLst>
              <a:path w="241138" h="284763">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3"/>
                </a:lnTo>
                <a:lnTo>
                  <a:pt x="118419" y="284120"/>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5" name="object 65"/>
          <p:cNvSpPr/>
          <p:nvPr/>
        </p:nvSpPr>
        <p:spPr>
          <a:xfrm>
            <a:off x="4376002" y="2565252"/>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6" name="object 66"/>
          <p:cNvSpPr/>
          <p:nvPr/>
        </p:nvSpPr>
        <p:spPr>
          <a:xfrm>
            <a:off x="4376002" y="25652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7" name="object 67"/>
          <p:cNvSpPr/>
          <p:nvPr/>
        </p:nvSpPr>
        <p:spPr>
          <a:xfrm>
            <a:off x="4685140" y="4314071"/>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68" name="object 68"/>
          <p:cNvSpPr/>
          <p:nvPr/>
        </p:nvSpPr>
        <p:spPr>
          <a:xfrm>
            <a:off x="4685139" y="431407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69" name="object 69"/>
          <p:cNvSpPr/>
          <p:nvPr/>
        </p:nvSpPr>
        <p:spPr>
          <a:xfrm>
            <a:off x="4627665" y="2422231"/>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7"/>
                </a:lnTo>
                <a:lnTo>
                  <a:pt x="26177" y="230058"/>
                </a:lnTo>
                <a:lnTo>
                  <a:pt x="54104" y="259305"/>
                </a:lnTo>
                <a:lnTo>
                  <a:pt x="90305" y="278270"/>
                </a:lnTo>
                <a:lnTo>
                  <a:pt x="133531" y="284762"/>
                </a:lnTo>
                <a:lnTo>
                  <a:pt x="146282" y="282315"/>
                </a:lnTo>
                <a:lnTo>
                  <a:pt x="181338" y="265981"/>
                </a:lnTo>
                <a:lnTo>
                  <a:pt x="210046" y="237840"/>
                </a:lnTo>
                <a:lnTo>
                  <a:pt x="230411"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70" name="object 70"/>
          <p:cNvSpPr/>
          <p:nvPr/>
        </p:nvSpPr>
        <p:spPr>
          <a:xfrm>
            <a:off x="4627665" y="242223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71" name="object 71"/>
          <p:cNvSpPr/>
          <p:nvPr/>
        </p:nvSpPr>
        <p:spPr>
          <a:xfrm>
            <a:off x="6558383" y="2835274"/>
            <a:ext cx="241138" cy="284763"/>
          </a:xfrm>
          <a:custGeom>
            <a:avLst/>
            <a:gdLst/>
            <a:ahLst/>
            <a:cxnLst/>
            <a:rect l="l" t="t" r="r" b="b"/>
            <a:pathLst>
              <a:path w="241138" h="284763">
                <a:moveTo>
                  <a:pt x="110782" y="0"/>
                </a:moveTo>
                <a:lnTo>
                  <a:pt x="73090" y="11056"/>
                </a:lnTo>
                <a:lnTo>
                  <a:pt x="41145" y="34956"/>
                </a:lnTo>
                <a:lnTo>
                  <a:pt x="17043" y="69210"/>
                </a:lnTo>
                <a:lnTo>
                  <a:pt x="2882" y="111332"/>
                </a:lnTo>
                <a:lnTo>
                  <a:pt x="0" y="142555"/>
                </a:lnTo>
                <a:lnTo>
                  <a:pt x="139" y="149476"/>
                </a:lnTo>
                <a:lnTo>
                  <a:pt x="7773" y="192719"/>
                </a:lnTo>
                <a:lnTo>
                  <a:pt x="26178" y="230059"/>
                </a:lnTo>
                <a:lnTo>
                  <a:pt x="54105" y="259307"/>
                </a:lnTo>
                <a:lnTo>
                  <a:pt x="90306" y="278271"/>
                </a:lnTo>
                <a:lnTo>
                  <a:pt x="133532" y="284763"/>
                </a:lnTo>
                <a:lnTo>
                  <a:pt x="146283" y="282316"/>
                </a:lnTo>
                <a:lnTo>
                  <a:pt x="181338" y="265981"/>
                </a:lnTo>
                <a:lnTo>
                  <a:pt x="210047"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72" name="object 72"/>
          <p:cNvSpPr/>
          <p:nvPr/>
        </p:nvSpPr>
        <p:spPr>
          <a:xfrm>
            <a:off x="6558383" y="283527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73" name="object 73"/>
          <p:cNvSpPr/>
          <p:nvPr/>
        </p:nvSpPr>
        <p:spPr>
          <a:xfrm>
            <a:off x="7254303" y="2053475"/>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74" name="object 74"/>
          <p:cNvSpPr/>
          <p:nvPr/>
        </p:nvSpPr>
        <p:spPr>
          <a:xfrm>
            <a:off x="7254302" y="205347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1"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cxnSp>
        <p:nvCxnSpPr>
          <p:cNvPr id="81" name="Straight Arrow Connector 80">
            <a:extLst>
              <a:ext uri="{FF2B5EF4-FFF2-40B4-BE49-F238E27FC236}">
                <a16:creationId xmlns:a16="http://schemas.microsoft.com/office/drawing/2014/main" xmlns="" id="{B3482538-B33B-254D-95B0-89DD955F6B31}"/>
              </a:ext>
            </a:extLst>
          </p:cNvPr>
          <p:cNvCxnSpPr/>
          <p:nvPr/>
        </p:nvCxnSpPr>
        <p:spPr>
          <a:xfrm flipV="1">
            <a:off x="4157582" y="1143962"/>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xmlns="" id="{CDBA952F-5280-664B-92E7-9550D428D4E5}"/>
              </a:ext>
            </a:extLst>
          </p:cNvPr>
          <p:cNvCxnSpPr>
            <a:cxnSpLocks/>
          </p:cNvCxnSpPr>
          <p:nvPr/>
        </p:nvCxnSpPr>
        <p:spPr>
          <a:xfrm>
            <a:off x="4157582" y="4881702"/>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xmlns="" id="{86984FD1-55AE-1042-8C9E-0421578D7395}"/>
              </a:ext>
            </a:extLst>
          </p:cNvPr>
          <p:cNvCxnSpPr>
            <a:cxnSpLocks/>
          </p:cNvCxnSpPr>
          <p:nvPr/>
        </p:nvCxnSpPr>
        <p:spPr>
          <a:xfrm flipH="1">
            <a:off x="2361089" y="4897021"/>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4" name="object 33">
            <a:extLst>
              <a:ext uri="{FF2B5EF4-FFF2-40B4-BE49-F238E27FC236}">
                <a16:creationId xmlns:a16="http://schemas.microsoft.com/office/drawing/2014/main" xmlns="" id="{6AA608D0-6EFE-A64E-897C-80C7A3354D3D}"/>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85" name="object 77">
            <a:extLst>
              <a:ext uri="{FF2B5EF4-FFF2-40B4-BE49-F238E27FC236}">
                <a16:creationId xmlns:a16="http://schemas.microsoft.com/office/drawing/2014/main" xmlns="" id="{D4D244A4-CDCA-0245-9E42-A6FE3D617FC8}"/>
              </a:ext>
            </a:extLst>
          </p:cNvPr>
          <p:cNvSpPr txBox="1"/>
          <p:nvPr/>
        </p:nvSpPr>
        <p:spPr>
          <a:xfrm>
            <a:off x="8198575" y="4426839"/>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86" name="object 78">
            <a:extLst>
              <a:ext uri="{FF2B5EF4-FFF2-40B4-BE49-F238E27FC236}">
                <a16:creationId xmlns:a16="http://schemas.microsoft.com/office/drawing/2014/main" xmlns="" id="{BF4A638D-BCC3-1749-B000-ED0B5DD07D34}"/>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spTree>
    <p:extLst>
      <p:ext uri="{BB962C8B-B14F-4D97-AF65-F5344CB8AC3E}">
        <p14:creationId xmlns:p14="http://schemas.microsoft.com/office/powerpoint/2010/main" val="27582781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object 78"/>
          <p:cNvSpPr/>
          <p:nvPr/>
        </p:nvSpPr>
        <p:spPr>
          <a:xfrm>
            <a:off x="4254104" y="1502583"/>
            <a:ext cx="5410394" cy="3331724"/>
          </a:xfrm>
          <a:custGeom>
            <a:avLst/>
            <a:gdLst/>
            <a:ahLst/>
            <a:cxnLst/>
            <a:rect l="l" t="t" r="r" b="b"/>
            <a:pathLst>
              <a:path w="4759101" h="3331724">
                <a:moveTo>
                  <a:pt x="0" y="0"/>
                </a:moveTo>
                <a:lnTo>
                  <a:pt x="4759101" y="0"/>
                </a:lnTo>
                <a:lnTo>
                  <a:pt x="4759101" y="3331724"/>
                </a:lnTo>
                <a:lnTo>
                  <a:pt x="0" y="3331724"/>
                </a:lnTo>
                <a:lnTo>
                  <a:pt x="0" y="0"/>
                </a:lnTo>
                <a:close/>
              </a:path>
            </a:pathLst>
          </a:custGeom>
          <a:solidFill>
            <a:schemeClr val="accent3">
              <a:lumMod val="20000"/>
              <a:lumOff val="80000"/>
            </a:schemeClr>
          </a:solidFill>
          <a:ln>
            <a:noFill/>
          </a:ln>
        </p:spPr>
        <p:txBody>
          <a:bodyPr wrap="square" lIns="0" tIns="0" rIns="0" bIns="0" rtlCol="0">
            <a:noAutofit/>
          </a:bodyPr>
          <a:lstStyle/>
          <a:p>
            <a:endParaRPr dirty="0"/>
          </a:p>
        </p:txBody>
      </p:sp>
      <p:sp>
        <p:nvSpPr>
          <p:cNvPr id="2" name="object 2"/>
          <p:cNvSpPr txBox="1">
            <a:spLocks noGrp="1"/>
          </p:cNvSpPr>
          <p:nvPr>
            <p:ph type="title"/>
          </p:nvPr>
        </p:nvSpPr>
        <p:spPr/>
        <p:txBody>
          <a:bodyPr/>
          <a:lstStyle/>
          <a:p>
            <a:r>
              <a:rPr lang="en-US" dirty="0"/>
              <a:t>3D → 2D Feature </a:t>
            </a:r>
            <a:r>
              <a:rPr lang="en-US" b="1" dirty="0"/>
              <a:t>Selection</a:t>
            </a:r>
          </a:p>
        </p:txBody>
      </p:sp>
      <p:sp>
        <p:nvSpPr>
          <p:cNvPr id="82" name="object 10">
            <a:extLst>
              <a:ext uri="{FF2B5EF4-FFF2-40B4-BE49-F238E27FC236}">
                <a16:creationId xmlns:a16="http://schemas.microsoft.com/office/drawing/2014/main" xmlns="" id="{7D3639D5-46FD-E845-B32D-33C52F934C8C}"/>
              </a:ext>
            </a:extLst>
          </p:cNvPr>
          <p:cNvSpPr/>
          <p:nvPr/>
        </p:nvSpPr>
        <p:spPr>
          <a:xfrm>
            <a:off x="5217267" y="4030753"/>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83" name="object 11">
            <a:extLst>
              <a:ext uri="{FF2B5EF4-FFF2-40B4-BE49-F238E27FC236}">
                <a16:creationId xmlns:a16="http://schemas.microsoft.com/office/drawing/2014/main" xmlns="" id="{C526BCF7-2C99-B646-A71E-7CA25AFEB152}"/>
              </a:ext>
            </a:extLst>
          </p:cNvPr>
          <p:cNvSpPr/>
          <p:nvPr/>
        </p:nvSpPr>
        <p:spPr>
          <a:xfrm>
            <a:off x="5217266" y="40307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4" name="object 12">
            <a:extLst>
              <a:ext uri="{FF2B5EF4-FFF2-40B4-BE49-F238E27FC236}">
                <a16:creationId xmlns:a16="http://schemas.microsoft.com/office/drawing/2014/main" xmlns="" id="{9D0BD79B-1D52-FD44-8CF1-6EC4DB133839}"/>
              </a:ext>
            </a:extLst>
          </p:cNvPr>
          <p:cNvSpPr/>
          <p:nvPr/>
        </p:nvSpPr>
        <p:spPr>
          <a:xfrm>
            <a:off x="7344640" y="3589111"/>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85" name="object 13">
            <a:extLst>
              <a:ext uri="{FF2B5EF4-FFF2-40B4-BE49-F238E27FC236}">
                <a16:creationId xmlns:a16="http://schemas.microsoft.com/office/drawing/2014/main" xmlns="" id="{0D08532B-084D-3D42-A4CE-7D75518DFF5D}"/>
              </a:ext>
            </a:extLst>
          </p:cNvPr>
          <p:cNvSpPr/>
          <p:nvPr/>
        </p:nvSpPr>
        <p:spPr>
          <a:xfrm>
            <a:off x="7344639" y="358911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6" name="object 14">
            <a:extLst>
              <a:ext uri="{FF2B5EF4-FFF2-40B4-BE49-F238E27FC236}">
                <a16:creationId xmlns:a16="http://schemas.microsoft.com/office/drawing/2014/main" xmlns="" id="{5C6D5D66-FF05-9E49-943E-7B1A3083D9F8}"/>
              </a:ext>
            </a:extLst>
          </p:cNvPr>
          <p:cNvSpPr/>
          <p:nvPr/>
        </p:nvSpPr>
        <p:spPr>
          <a:xfrm>
            <a:off x="5584850" y="2053475"/>
            <a:ext cx="241138" cy="284762"/>
          </a:xfrm>
          <a:custGeom>
            <a:avLst/>
            <a:gdLst/>
            <a:ahLst/>
            <a:cxnLst/>
            <a:rect l="l" t="t" r="r" b="b"/>
            <a:pathLst>
              <a:path w="241138" h="284762">
                <a:moveTo>
                  <a:pt x="110783" y="0"/>
                </a:moveTo>
                <a:lnTo>
                  <a:pt x="73091" y="11056"/>
                </a:lnTo>
                <a:lnTo>
                  <a:pt x="41145" y="34956"/>
                </a:lnTo>
                <a:lnTo>
                  <a:pt x="17043" y="69210"/>
                </a:lnTo>
                <a:lnTo>
                  <a:pt x="2882" y="111331"/>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9"/>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87" name="object 15">
            <a:extLst>
              <a:ext uri="{FF2B5EF4-FFF2-40B4-BE49-F238E27FC236}">
                <a16:creationId xmlns:a16="http://schemas.microsoft.com/office/drawing/2014/main" xmlns="" id="{9BF146A8-1439-3341-A16D-57FC937D0798}"/>
              </a:ext>
            </a:extLst>
          </p:cNvPr>
          <p:cNvSpPr/>
          <p:nvPr/>
        </p:nvSpPr>
        <p:spPr>
          <a:xfrm>
            <a:off x="5584850" y="205347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8" name="object 16">
            <a:extLst>
              <a:ext uri="{FF2B5EF4-FFF2-40B4-BE49-F238E27FC236}">
                <a16:creationId xmlns:a16="http://schemas.microsoft.com/office/drawing/2014/main" xmlns="" id="{C2BD5284-9213-6945-81D8-2E558593CD10}"/>
              </a:ext>
            </a:extLst>
          </p:cNvPr>
          <p:cNvSpPr/>
          <p:nvPr/>
        </p:nvSpPr>
        <p:spPr>
          <a:xfrm>
            <a:off x="5049995" y="206329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89" name="object 17">
            <a:extLst>
              <a:ext uri="{FF2B5EF4-FFF2-40B4-BE49-F238E27FC236}">
                <a16:creationId xmlns:a16="http://schemas.microsoft.com/office/drawing/2014/main" xmlns="" id="{BA4DA5BC-6DD9-634A-89A1-1401F18827E7}"/>
              </a:ext>
            </a:extLst>
          </p:cNvPr>
          <p:cNvSpPr/>
          <p:nvPr/>
        </p:nvSpPr>
        <p:spPr>
          <a:xfrm>
            <a:off x="5049995" y="206329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0" name="object 18">
            <a:extLst>
              <a:ext uri="{FF2B5EF4-FFF2-40B4-BE49-F238E27FC236}">
                <a16:creationId xmlns:a16="http://schemas.microsoft.com/office/drawing/2014/main" xmlns="" id="{25A31675-AEA1-D44F-9CA0-06F26CC10B41}"/>
              </a:ext>
            </a:extLst>
          </p:cNvPr>
          <p:cNvSpPr/>
          <p:nvPr/>
        </p:nvSpPr>
        <p:spPr>
          <a:xfrm>
            <a:off x="6911540" y="4258144"/>
            <a:ext cx="241138" cy="284762"/>
          </a:xfrm>
          <a:custGeom>
            <a:avLst/>
            <a:gdLst/>
            <a:ahLst/>
            <a:cxnLst/>
            <a:rect l="l" t="t" r="r" b="b"/>
            <a:pathLst>
              <a:path w="241138" h="284762">
                <a:moveTo>
                  <a:pt x="110782" y="0"/>
                </a:moveTo>
                <a:lnTo>
                  <a:pt x="73091" y="11057"/>
                </a:lnTo>
                <a:lnTo>
                  <a:pt x="41145" y="34956"/>
                </a:lnTo>
                <a:lnTo>
                  <a:pt x="17043" y="69210"/>
                </a:lnTo>
                <a:lnTo>
                  <a:pt x="2882" y="111332"/>
                </a:lnTo>
                <a:lnTo>
                  <a:pt x="0" y="142555"/>
                </a:lnTo>
                <a:lnTo>
                  <a:pt x="138" y="149474"/>
                </a:lnTo>
                <a:lnTo>
                  <a:pt x="7773" y="192718"/>
                </a:lnTo>
                <a:lnTo>
                  <a:pt x="26178" y="230058"/>
                </a:lnTo>
                <a:lnTo>
                  <a:pt x="54105" y="259305"/>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1" name="object 19">
            <a:extLst>
              <a:ext uri="{FF2B5EF4-FFF2-40B4-BE49-F238E27FC236}">
                <a16:creationId xmlns:a16="http://schemas.microsoft.com/office/drawing/2014/main" xmlns="" id="{3FDEA3F1-D55B-9046-88A9-2BAF920E971B}"/>
              </a:ext>
            </a:extLst>
          </p:cNvPr>
          <p:cNvSpPr/>
          <p:nvPr/>
        </p:nvSpPr>
        <p:spPr>
          <a:xfrm>
            <a:off x="6911540" y="4258144"/>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20"/>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2" name="object 20">
            <a:extLst>
              <a:ext uri="{FF2B5EF4-FFF2-40B4-BE49-F238E27FC236}">
                <a16:creationId xmlns:a16="http://schemas.microsoft.com/office/drawing/2014/main" xmlns="" id="{20334304-01D1-124A-9F92-90ACA55898C8}"/>
              </a:ext>
            </a:extLst>
          </p:cNvPr>
          <p:cNvSpPr/>
          <p:nvPr/>
        </p:nvSpPr>
        <p:spPr>
          <a:xfrm>
            <a:off x="7323975" y="4480904"/>
            <a:ext cx="241137" cy="284762"/>
          </a:xfrm>
          <a:custGeom>
            <a:avLst/>
            <a:gdLst/>
            <a:ahLst/>
            <a:cxnLst/>
            <a:rect l="l" t="t" r="r" b="b"/>
            <a:pathLst>
              <a:path w="241137" h="284762">
                <a:moveTo>
                  <a:pt x="110782" y="0"/>
                </a:moveTo>
                <a:lnTo>
                  <a:pt x="73090" y="11057"/>
                </a:lnTo>
                <a:lnTo>
                  <a:pt x="41145" y="34956"/>
                </a:lnTo>
                <a:lnTo>
                  <a:pt x="17043" y="69210"/>
                </a:lnTo>
                <a:lnTo>
                  <a:pt x="2882" y="111332"/>
                </a:lnTo>
                <a:lnTo>
                  <a:pt x="0" y="142555"/>
                </a:lnTo>
                <a:lnTo>
                  <a:pt x="138" y="149473"/>
                </a:lnTo>
                <a:lnTo>
                  <a:pt x="7772" y="192716"/>
                </a:lnTo>
                <a:lnTo>
                  <a:pt x="26177" y="230057"/>
                </a:lnTo>
                <a:lnTo>
                  <a:pt x="54103" y="259305"/>
                </a:lnTo>
                <a:lnTo>
                  <a:pt x="90304" y="278270"/>
                </a:lnTo>
                <a:lnTo>
                  <a:pt x="133529" y="284762"/>
                </a:lnTo>
                <a:lnTo>
                  <a:pt x="146280" y="282315"/>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3" name="object 21">
            <a:extLst>
              <a:ext uri="{FF2B5EF4-FFF2-40B4-BE49-F238E27FC236}">
                <a16:creationId xmlns:a16="http://schemas.microsoft.com/office/drawing/2014/main" xmlns="" id="{1D75571A-2167-F741-955F-11975B214B98}"/>
              </a:ext>
            </a:extLst>
          </p:cNvPr>
          <p:cNvSpPr/>
          <p:nvPr/>
        </p:nvSpPr>
        <p:spPr>
          <a:xfrm>
            <a:off x="7323974" y="4480904"/>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4" name="object 22">
            <a:extLst>
              <a:ext uri="{FF2B5EF4-FFF2-40B4-BE49-F238E27FC236}">
                <a16:creationId xmlns:a16="http://schemas.microsoft.com/office/drawing/2014/main" xmlns="" id="{A3357611-6C3E-0F42-B40E-55CA334DAD9D}"/>
              </a:ext>
            </a:extLst>
          </p:cNvPr>
          <p:cNvSpPr/>
          <p:nvPr/>
        </p:nvSpPr>
        <p:spPr>
          <a:xfrm>
            <a:off x="4991284" y="2672641"/>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5" name="object 23">
            <a:extLst>
              <a:ext uri="{FF2B5EF4-FFF2-40B4-BE49-F238E27FC236}">
                <a16:creationId xmlns:a16="http://schemas.microsoft.com/office/drawing/2014/main" xmlns="" id="{4837DBBB-A4AA-0F42-89AF-D426044D73E4}"/>
              </a:ext>
            </a:extLst>
          </p:cNvPr>
          <p:cNvSpPr/>
          <p:nvPr/>
        </p:nvSpPr>
        <p:spPr>
          <a:xfrm>
            <a:off x="4991284" y="2672641"/>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6" name="object 24">
            <a:extLst>
              <a:ext uri="{FF2B5EF4-FFF2-40B4-BE49-F238E27FC236}">
                <a16:creationId xmlns:a16="http://schemas.microsoft.com/office/drawing/2014/main" xmlns="" id="{EC05DFA0-37CB-B946-8A8B-1F80DD2AE3EB}"/>
              </a:ext>
            </a:extLst>
          </p:cNvPr>
          <p:cNvSpPr/>
          <p:nvPr/>
        </p:nvSpPr>
        <p:spPr>
          <a:xfrm>
            <a:off x="5863419" y="3737066"/>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97" name="object 25">
            <a:extLst>
              <a:ext uri="{FF2B5EF4-FFF2-40B4-BE49-F238E27FC236}">
                <a16:creationId xmlns:a16="http://schemas.microsoft.com/office/drawing/2014/main" xmlns="" id="{55B1A589-F1EC-2E4A-847B-034F136DB1A2}"/>
              </a:ext>
            </a:extLst>
          </p:cNvPr>
          <p:cNvSpPr/>
          <p:nvPr/>
        </p:nvSpPr>
        <p:spPr>
          <a:xfrm>
            <a:off x="5863418" y="373706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8" name="object 26">
            <a:extLst>
              <a:ext uri="{FF2B5EF4-FFF2-40B4-BE49-F238E27FC236}">
                <a16:creationId xmlns:a16="http://schemas.microsoft.com/office/drawing/2014/main" xmlns="" id="{E86182F3-5C9A-834A-B5BF-D62CD122E358}"/>
              </a:ext>
            </a:extLst>
          </p:cNvPr>
          <p:cNvSpPr/>
          <p:nvPr/>
        </p:nvSpPr>
        <p:spPr>
          <a:xfrm>
            <a:off x="4685140" y="3559642"/>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99" name="object 27">
            <a:extLst>
              <a:ext uri="{FF2B5EF4-FFF2-40B4-BE49-F238E27FC236}">
                <a16:creationId xmlns:a16="http://schemas.microsoft.com/office/drawing/2014/main" xmlns="" id="{23758BC3-C5FA-3E45-BC72-B09D4491347A}"/>
              </a:ext>
            </a:extLst>
          </p:cNvPr>
          <p:cNvSpPr/>
          <p:nvPr/>
        </p:nvSpPr>
        <p:spPr>
          <a:xfrm>
            <a:off x="4685139" y="355964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0" name="object 28">
            <a:extLst>
              <a:ext uri="{FF2B5EF4-FFF2-40B4-BE49-F238E27FC236}">
                <a16:creationId xmlns:a16="http://schemas.microsoft.com/office/drawing/2014/main" xmlns="" id="{F9DCE2B5-B151-C74D-892C-70B47E38F538}"/>
              </a:ext>
            </a:extLst>
          </p:cNvPr>
          <p:cNvSpPr/>
          <p:nvPr/>
        </p:nvSpPr>
        <p:spPr>
          <a:xfrm>
            <a:off x="7884415" y="1970325"/>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3" y="259305"/>
                </a:lnTo>
                <a:lnTo>
                  <a:pt x="90304" y="278270"/>
                </a:lnTo>
                <a:lnTo>
                  <a:pt x="133529" y="284762"/>
                </a:lnTo>
                <a:lnTo>
                  <a:pt x="146280" y="282316"/>
                </a:lnTo>
                <a:lnTo>
                  <a:pt x="181336" y="265982"/>
                </a:lnTo>
                <a:lnTo>
                  <a:pt x="210045" y="237842"/>
                </a:lnTo>
                <a:lnTo>
                  <a:pt x="230410" y="200059"/>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01" name="object 29">
            <a:extLst>
              <a:ext uri="{FF2B5EF4-FFF2-40B4-BE49-F238E27FC236}">
                <a16:creationId xmlns:a16="http://schemas.microsoft.com/office/drawing/2014/main" xmlns="" id="{12BAEF1C-785E-6D4D-A511-2148174CFF48}"/>
              </a:ext>
            </a:extLst>
          </p:cNvPr>
          <p:cNvSpPr/>
          <p:nvPr/>
        </p:nvSpPr>
        <p:spPr>
          <a:xfrm>
            <a:off x="7884414" y="197032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7" y="265982"/>
                </a:lnTo>
                <a:lnTo>
                  <a:pt x="146281" y="282316"/>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2" name="object 30">
            <a:extLst>
              <a:ext uri="{FF2B5EF4-FFF2-40B4-BE49-F238E27FC236}">
                <a16:creationId xmlns:a16="http://schemas.microsoft.com/office/drawing/2014/main" xmlns="" id="{957EAA60-709A-D642-ABCA-608A1E268C98}"/>
              </a:ext>
            </a:extLst>
          </p:cNvPr>
          <p:cNvSpPr/>
          <p:nvPr/>
        </p:nvSpPr>
        <p:spPr>
          <a:xfrm>
            <a:off x="6293685" y="220634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3" name="object 31">
            <a:extLst>
              <a:ext uri="{FF2B5EF4-FFF2-40B4-BE49-F238E27FC236}">
                <a16:creationId xmlns:a16="http://schemas.microsoft.com/office/drawing/2014/main" xmlns="" id="{EB336020-0B64-154B-A95F-C68A2388D2C9}"/>
              </a:ext>
            </a:extLst>
          </p:cNvPr>
          <p:cNvSpPr/>
          <p:nvPr/>
        </p:nvSpPr>
        <p:spPr>
          <a:xfrm>
            <a:off x="6293685" y="220634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4" name="object 32">
            <a:extLst>
              <a:ext uri="{FF2B5EF4-FFF2-40B4-BE49-F238E27FC236}">
                <a16:creationId xmlns:a16="http://schemas.microsoft.com/office/drawing/2014/main" xmlns="" id="{0493097A-61A0-EB46-9E84-ABE32B2F71AC}"/>
              </a:ext>
            </a:extLst>
          </p:cNvPr>
          <p:cNvSpPr/>
          <p:nvPr/>
        </p:nvSpPr>
        <p:spPr>
          <a:xfrm>
            <a:off x="6052497" y="448090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5" name="object 33">
            <a:extLst>
              <a:ext uri="{FF2B5EF4-FFF2-40B4-BE49-F238E27FC236}">
                <a16:creationId xmlns:a16="http://schemas.microsoft.com/office/drawing/2014/main" xmlns="" id="{7FCBA3C1-A92A-FA48-9DB6-5799833FCC79}"/>
              </a:ext>
            </a:extLst>
          </p:cNvPr>
          <p:cNvSpPr/>
          <p:nvPr/>
        </p:nvSpPr>
        <p:spPr>
          <a:xfrm>
            <a:off x="6052497" y="44809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6" name="object 35">
            <a:extLst>
              <a:ext uri="{FF2B5EF4-FFF2-40B4-BE49-F238E27FC236}">
                <a16:creationId xmlns:a16="http://schemas.microsoft.com/office/drawing/2014/main" xmlns="" id="{7E0797EF-A132-D847-9F1B-3B4E6888B24A}"/>
              </a:ext>
            </a:extLst>
          </p:cNvPr>
          <p:cNvSpPr/>
          <p:nvPr/>
        </p:nvSpPr>
        <p:spPr>
          <a:xfrm>
            <a:off x="5975298" y="3129702"/>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7" name="object 36">
            <a:extLst>
              <a:ext uri="{FF2B5EF4-FFF2-40B4-BE49-F238E27FC236}">
                <a16:creationId xmlns:a16="http://schemas.microsoft.com/office/drawing/2014/main" xmlns="" id="{5B2287C1-FCCB-194D-BC9E-33DE8A9BCFE6}"/>
              </a:ext>
            </a:extLst>
          </p:cNvPr>
          <p:cNvSpPr/>
          <p:nvPr/>
        </p:nvSpPr>
        <p:spPr>
          <a:xfrm>
            <a:off x="5975296" y="312970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8" name="object 37">
            <a:extLst>
              <a:ext uri="{FF2B5EF4-FFF2-40B4-BE49-F238E27FC236}">
                <a16:creationId xmlns:a16="http://schemas.microsoft.com/office/drawing/2014/main" xmlns="" id="{6513BEFA-9507-7C45-9B11-2D2C8D3BF7E0}"/>
              </a:ext>
            </a:extLst>
          </p:cNvPr>
          <p:cNvSpPr/>
          <p:nvPr/>
        </p:nvSpPr>
        <p:spPr>
          <a:xfrm>
            <a:off x="6790945" y="3887731"/>
            <a:ext cx="241138" cy="284763"/>
          </a:xfrm>
          <a:custGeom>
            <a:avLst/>
            <a:gdLst/>
            <a:ahLst/>
            <a:cxnLst/>
            <a:rect l="l" t="t" r="r" b="b"/>
            <a:pathLst>
              <a:path w="241138" h="284763">
                <a:moveTo>
                  <a:pt x="110782" y="0"/>
                </a:moveTo>
                <a:lnTo>
                  <a:pt x="73091" y="11057"/>
                </a:lnTo>
                <a:lnTo>
                  <a:pt x="41145" y="34956"/>
                </a:lnTo>
                <a:lnTo>
                  <a:pt x="17043" y="69210"/>
                </a:lnTo>
                <a:lnTo>
                  <a:pt x="2882" y="111332"/>
                </a:lnTo>
                <a:lnTo>
                  <a:pt x="0" y="142555"/>
                </a:lnTo>
                <a:lnTo>
                  <a:pt x="139" y="149476"/>
                </a:lnTo>
                <a:lnTo>
                  <a:pt x="7773" y="192719"/>
                </a:lnTo>
                <a:lnTo>
                  <a:pt x="26178" y="230059"/>
                </a:lnTo>
                <a:lnTo>
                  <a:pt x="54106" y="259306"/>
                </a:lnTo>
                <a:lnTo>
                  <a:pt x="90306" y="278271"/>
                </a:lnTo>
                <a:lnTo>
                  <a:pt x="133532" y="284763"/>
                </a:lnTo>
                <a:lnTo>
                  <a:pt x="146283" y="282316"/>
                </a:lnTo>
                <a:lnTo>
                  <a:pt x="181339" y="265982"/>
                </a:lnTo>
                <a:lnTo>
                  <a:pt x="210047" y="237840"/>
                </a:lnTo>
                <a:lnTo>
                  <a:pt x="230412" y="200057"/>
                </a:lnTo>
                <a:lnTo>
                  <a:pt x="240438" y="154796"/>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9" name="object 38">
            <a:extLst>
              <a:ext uri="{FF2B5EF4-FFF2-40B4-BE49-F238E27FC236}">
                <a16:creationId xmlns:a16="http://schemas.microsoft.com/office/drawing/2014/main" xmlns="" id="{560CA384-2E57-CE46-9771-F85959C37EA3}"/>
              </a:ext>
            </a:extLst>
          </p:cNvPr>
          <p:cNvSpPr/>
          <p:nvPr/>
        </p:nvSpPr>
        <p:spPr>
          <a:xfrm>
            <a:off x="6790945" y="3887730"/>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20"/>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0" name="object 39">
            <a:extLst>
              <a:ext uri="{FF2B5EF4-FFF2-40B4-BE49-F238E27FC236}">
                <a16:creationId xmlns:a16="http://schemas.microsoft.com/office/drawing/2014/main" xmlns="" id="{955E704F-8E2D-A144-8CDD-89E48F4FF6C7}"/>
              </a:ext>
            </a:extLst>
          </p:cNvPr>
          <p:cNvSpPr/>
          <p:nvPr/>
        </p:nvSpPr>
        <p:spPr>
          <a:xfrm>
            <a:off x="5343662" y="4376957"/>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1" name="object 40">
            <a:extLst>
              <a:ext uri="{FF2B5EF4-FFF2-40B4-BE49-F238E27FC236}">
                <a16:creationId xmlns:a16="http://schemas.microsoft.com/office/drawing/2014/main" xmlns="" id="{87DBDB49-FAA4-634A-8B1D-A2054E516B82}"/>
              </a:ext>
            </a:extLst>
          </p:cNvPr>
          <p:cNvSpPr/>
          <p:nvPr/>
        </p:nvSpPr>
        <p:spPr>
          <a:xfrm>
            <a:off x="5343662" y="437695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2" name="object 41">
            <a:extLst>
              <a:ext uri="{FF2B5EF4-FFF2-40B4-BE49-F238E27FC236}">
                <a16:creationId xmlns:a16="http://schemas.microsoft.com/office/drawing/2014/main" xmlns="" id="{F5F48217-0F89-AE4E-AF45-CE5A68C0457B}"/>
              </a:ext>
            </a:extLst>
          </p:cNvPr>
          <p:cNvSpPr/>
          <p:nvPr/>
        </p:nvSpPr>
        <p:spPr>
          <a:xfrm>
            <a:off x="4410611" y="330306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3" name="object 42">
            <a:extLst>
              <a:ext uri="{FF2B5EF4-FFF2-40B4-BE49-F238E27FC236}">
                <a16:creationId xmlns:a16="http://schemas.microsoft.com/office/drawing/2014/main" xmlns="" id="{A7179899-0083-F344-841C-AF8FB6DA4700}"/>
              </a:ext>
            </a:extLst>
          </p:cNvPr>
          <p:cNvSpPr/>
          <p:nvPr/>
        </p:nvSpPr>
        <p:spPr>
          <a:xfrm>
            <a:off x="4410611" y="330306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4" name="object 43">
            <a:extLst>
              <a:ext uri="{FF2B5EF4-FFF2-40B4-BE49-F238E27FC236}">
                <a16:creationId xmlns:a16="http://schemas.microsoft.com/office/drawing/2014/main" xmlns="" id="{618492E4-317F-284D-94DC-489541C111F8}"/>
              </a:ext>
            </a:extLst>
          </p:cNvPr>
          <p:cNvSpPr/>
          <p:nvPr/>
        </p:nvSpPr>
        <p:spPr>
          <a:xfrm>
            <a:off x="5291183" y="3468144"/>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5" name="object 44">
            <a:extLst>
              <a:ext uri="{FF2B5EF4-FFF2-40B4-BE49-F238E27FC236}">
                <a16:creationId xmlns:a16="http://schemas.microsoft.com/office/drawing/2014/main" xmlns="" id="{8672B480-C7B5-0D4E-8D1F-A7530560EC7D}"/>
              </a:ext>
            </a:extLst>
          </p:cNvPr>
          <p:cNvSpPr/>
          <p:nvPr/>
        </p:nvSpPr>
        <p:spPr>
          <a:xfrm>
            <a:off x="5291183" y="346814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6" name="object 45">
            <a:extLst>
              <a:ext uri="{FF2B5EF4-FFF2-40B4-BE49-F238E27FC236}">
                <a16:creationId xmlns:a16="http://schemas.microsoft.com/office/drawing/2014/main" xmlns="" id="{D299910F-5873-FA41-8FB8-1B6345356A76}"/>
              </a:ext>
            </a:extLst>
          </p:cNvPr>
          <p:cNvSpPr/>
          <p:nvPr/>
        </p:nvSpPr>
        <p:spPr>
          <a:xfrm>
            <a:off x="6317194" y="3702663"/>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17" name="object 46">
            <a:extLst>
              <a:ext uri="{FF2B5EF4-FFF2-40B4-BE49-F238E27FC236}">
                <a16:creationId xmlns:a16="http://schemas.microsoft.com/office/drawing/2014/main" xmlns="" id="{08A4C76A-92B0-BA4C-9F8C-D712F4601A33}"/>
              </a:ext>
            </a:extLst>
          </p:cNvPr>
          <p:cNvSpPr/>
          <p:nvPr/>
        </p:nvSpPr>
        <p:spPr>
          <a:xfrm>
            <a:off x="6317194" y="370266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8" name="object 47">
            <a:extLst>
              <a:ext uri="{FF2B5EF4-FFF2-40B4-BE49-F238E27FC236}">
                <a16:creationId xmlns:a16="http://schemas.microsoft.com/office/drawing/2014/main" xmlns="" id="{1F0CEA08-DD23-A94E-85A8-5BD772A6DBD4}"/>
              </a:ext>
            </a:extLst>
          </p:cNvPr>
          <p:cNvSpPr/>
          <p:nvPr/>
        </p:nvSpPr>
        <p:spPr>
          <a:xfrm>
            <a:off x="7585828" y="437695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9" name="object 48">
            <a:extLst>
              <a:ext uri="{FF2B5EF4-FFF2-40B4-BE49-F238E27FC236}">
                <a16:creationId xmlns:a16="http://schemas.microsoft.com/office/drawing/2014/main" xmlns="" id="{A0CFB2F8-E501-B548-B798-9C12721E57DB}"/>
              </a:ext>
            </a:extLst>
          </p:cNvPr>
          <p:cNvSpPr/>
          <p:nvPr/>
        </p:nvSpPr>
        <p:spPr>
          <a:xfrm>
            <a:off x="7585826" y="437695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9"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0" name="object 49">
            <a:extLst>
              <a:ext uri="{FF2B5EF4-FFF2-40B4-BE49-F238E27FC236}">
                <a16:creationId xmlns:a16="http://schemas.microsoft.com/office/drawing/2014/main" xmlns="" id="{8AD281C0-A1B8-F740-A63A-0C3BAF15DEB8}"/>
              </a:ext>
            </a:extLst>
          </p:cNvPr>
          <p:cNvSpPr/>
          <p:nvPr/>
        </p:nvSpPr>
        <p:spPr>
          <a:xfrm>
            <a:off x="4518509" y="3951570"/>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1" name="object 50">
            <a:extLst>
              <a:ext uri="{FF2B5EF4-FFF2-40B4-BE49-F238E27FC236}">
                <a16:creationId xmlns:a16="http://schemas.microsoft.com/office/drawing/2014/main" xmlns="" id="{773B702C-1D5D-9248-AE11-4140454837EC}"/>
              </a:ext>
            </a:extLst>
          </p:cNvPr>
          <p:cNvSpPr/>
          <p:nvPr/>
        </p:nvSpPr>
        <p:spPr>
          <a:xfrm>
            <a:off x="4518509" y="395156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2" name="object 51">
            <a:extLst>
              <a:ext uri="{FF2B5EF4-FFF2-40B4-BE49-F238E27FC236}">
                <a16:creationId xmlns:a16="http://schemas.microsoft.com/office/drawing/2014/main" xmlns="" id="{844A49D3-1DF5-7B44-8B44-D9D112E7A7F0}"/>
              </a:ext>
            </a:extLst>
          </p:cNvPr>
          <p:cNvSpPr/>
          <p:nvPr/>
        </p:nvSpPr>
        <p:spPr>
          <a:xfrm>
            <a:off x="7437825" y="2575802"/>
            <a:ext cx="254648" cy="286002"/>
          </a:xfrm>
          <a:custGeom>
            <a:avLst/>
            <a:gdLst/>
            <a:ahLst/>
            <a:cxnLst/>
            <a:rect l="l" t="t" r="r" b="b"/>
            <a:pathLst>
              <a:path w="254648" h="286002">
                <a:moveTo>
                  <a:pt x="128440" y="0"/>
                </a:moveTo>
                <a:lnTo>
                  <a:pt x="87997" y="7160"/>
                </a:lnTo>
                <a:lnTo>
                  <a:pt x="52942" y="27120"/>
                </a:lnTo>
                <a:lnTo>
                  <a:pt x="25264" y="57587"/>
                </a:lnTo>
                <a:lnTo>
                  <a:pt x="6953" y="96268"/>
                </a:lnTo>
                <a:lnTo>
                  <a:pt x="0" y="140871"/>
                </a:lnTo>
                <a:lnTo>
                  <a:pt x="724" y="156643"/>
                </a:lnTo>
                <a:lnTo>
                  <a:pt x="11032" y="200493"/>
                </a:lnTo>
                <a:lnTo>
                  <a:pt x="31972" y="237468"/>
                </a:lnTo>
                <a:lnTo>
                  <a:pt x="61532" y="265403"/>
                </a:lnTo>
                <a:lnTo>
                  <a:pt x="97697" y="282137"/>
                </a:lnTo>
                <a:lnTo>
                  <a:pt x="124482" y="286002"/>
                </a:lnTo>
                <a:lnTo>
                  <a:pt x="138676" y="285195"/>
                </a:lnTo>
                <a:lnTo>
                  <a:pt x="178057" y="273664"/>
                </a:lnTo>
                <a:lnTo>
                  <a:pt x="211178" y="250223"/>
                </a:lnTo>
                <a:lnTo>
                  <a:pt x="236164" y="217122"/>
                </a:lnTo>
                <a:lnTo>
                  <a:pt x="251145" y="176615"/>
                </a:lnTo>
                <a:lnTo>
                  <a:pt x="254648" y="146606"/>
                </a:lnTo>
                <a:lnTo>
                  <a:pt x="254586" y="140871"/>
                </a:lnTo>
                <a:lnTo>
                  <a:pt x="248261" y="98033"/>
                </a:lnTo>
                <a:lnTo>
                  <a:pt x="230359" y="58922"/>
                </a:lnTo>
                <a:lnTo>
                  <a:pt x="203045" y="28000"/>
                </a:lnTo>
                <a:lnTo>
                  <a:pt x="168383" y="7586"/>
                </a:lnTo>
                <a:lnTo>
                  <a:pt x="128440" y="0"/>
                </a:lnTo>
                <a:close/>
              </a:path>
            </a:pathLst>
          </a:custGeom>
          <a:solidFill>
            <a:srgbClr val="7030A0"/>
          </a:solidFill>
          <a:ln>
            <a:noFill/>
          </a:ln>
        </p:spPr>
        <p:txBody>
          <a:bodyPr wrap="square" lIns="0" tIns="0" rIns="0" bIns="0" rtlCol="0">
            <a:noAutofit/>
          </a:bodyPr>
          <a:lstStyle/>
          <a:p>
            <a:endParaRPr dirty="0"/>
          </a:p>
        </p:txBody>
      </p:sp>
      <p:sp>
        <p:nvSpPr>
          <p:cNvPr id="123" name="object 52">
            <a:extLst>
              <a:ext uri="{FF2B5EF4-FFF2-40B4-BE49-F238E27FC236}">
                <a16:creationId xmlns:a16="http://schemas.microsoft.com/office/drawing/2014/main" xmlns="" id="{27A99930-D708-5C47-8EB8-186C4C28AD24}"/>
              </a:ext>
            </a:extLst>
          </p:cNvPr>
          <p:cNvSpPr/>
          <p:nvPr/>
        </p:nvSpPr>
        <p:spPr>
          <a:xfrm>
            <a:off x="7437825" y="2575803"/>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9"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124" name="object 53">
            <a:extLst>
              <a:ext uri="{FF2B5EF4-FFF2-40B4-BE49-F238E27FC236}">
                <a16:creationId xmlns:a16="http://schemas.microsoft.com/office/drawing/2014/main" xmlns="" id="{CA25A85C-6F60-E943-9A4C-D2271A4228A4}"/>
              </a:ext>
            </a:extLst>
          </p:cNvPr>
          <p:cNvSpPr/>
          <p:nvPr/>
        </p:nvSpPr>
        <p:spPr>
          <a:xfrm>
            <a:off x="5463164" y="2565252"/>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5" name="object 54">
            <a:extLst>
              <a:ext uri="{FF2B5EF4-FFF2-40B4-BE49-F238E27FC236}">
                <a16:creationId xmlns:a16="http://schemas.microsoft.com/office/drawing/2014/main" xmlns="" id="{C46C8C8F-8586-D543-A89A-A30BF6AA04E6}"/>
              </a:ext>
            </a:extLst>
          </p:cNvPr>
          <p:cNvSpPr/>
          <p:nvPr/>
        </p:nvSpPr>
        <p:spPr>
          <a:xfrm>
            <a:off x="5463164" y="25652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6" name="object 55">
            <a:extLst>
              <a:ext uri="{FF2B5EF4-FFF2-40B4-BE49-F238E27FC236}">
                <a16:creationId xmlns:a16="http://schemas.microsoft.com/office/drawing/2014/main" xmlns="" id="{21E974AD-9C1B-DE4B-B9A6-CE355CC5FF49}"/>
              </a:ext>
            </a:extLst>
          </p:cNvPr>
          <p:cNvSpPr/>
          <p:nvPr/>
        </p:nvSpPr>
        <p:spPr>
          <a:xfrm>
            <a:off x="7860491" y="4314071"/>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7" name="object 56">
            <a:extLst>
              <a:ext uri="{FF2B5EF4-FFF2-40B4-BE49-F238E27FC236}">
                <a16:creationId xmlns:a16="http://schemas.microsoft.com/office/drawing/2014/main" xmlns="" id="{D1CA9970-5A37-0D44-82BC-358928CA0F35}"/>
              </a:ext>
            </a:extLst>
          </p:cNvPr>
          <p:cNvSpPr/>
          <p:nvPr/>
        </p:nvSpPr>
        <p:spPr>
          <a:xfrm>
            <a:off x="7860491" y="4314070"/>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8" name="object 57">
            <a:extLst>
              <a:ext uri="{FF2B5EF4-FFF2-40B4-BE49-F238E27FC236}">
                <a16:creationId xmlns:a16="http://schemas.microsoft.com/office/drawing/2014/main" xmlns="" id="{2D777A2A-4FA9-2145-98A8-F3B5252C80A1}"/>
              </a:ext>
            </a:extLst>
          </p:cNvPr>
          <p:cNvSpPr/>
          <p:nvPr/>
        </p:nvSpPr>
        <p:spPr>
          <a:xfrm>
            <a:off x="7055265" y="2874003"/>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29" name="object 58">
            <a:extLst>
              <a:ext uri="{FF2B5EF4-FFF2-40B4-BE49-F238E27FC236}">
                <a16:creationId xmlns:a16="http://schemas.microsoft.com/office/drawing/2014/main" xmlns="" id="{23088F36-B51B-0A43-82E8-E4B9749C2F44}"/>
              </a:ext>
            </a:extLst>
          </p:cNvPr>
          <p:cNvSpPr/>
          <p:nvPr/>
        </p:nvSpPr>
        <p:spPr>
          <a:xfrm>
            <a:off x="7055264" y="287400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7" y="265982"/>
                </a:lnTo>
                <a:lnTo>
                  <a:pt x="146281"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0" name="object 59">
            <a:extLst>
              <a:ext uri="{FF2B5EF4-FFF2-40B4-BE49-F238E27FC236}">
                <a16:creationId xmlns:a16="http://schemas.microsoft.com/office/drawing/2014/main" xmlns="" id="{D0CCB25E-8191-9743-B598-6ABD34AB4DB0}"/>
              </a:ext>
            </a:extLst>
          </p:cNvPr>
          <p:cNvSpPr/>
          <p:nvPr/>
        </p:nvSpPr>
        <p:spPr>
          <a:xfrm>
            <a:off x="6384169" y="4376957"/>
            <a:ext cx="241138" cy="284763"/>
          </a:xfrm>
          <a:custGeom>
            <a:avLst/>
            <a:gdLst/>
            <a:ahLst/>
            <a:cxnLst/>
            <a:rect l="l" t="t" r="r" b="b"/>
            <a:pathLst>
              <a:path w="241138" h="284763">
                <a:moveTo>
                  <a:pt x="110782" y="0"/>
                </a:moveTo>
                <a:lnTo>
                  <a:pt x="73091" y="11057"/>
                </a:lnTo>
                <a:lnTo>
                  <a:pt x="41145" y="34956"/>
                </a:lnTo>
                <a:lnTo>
                  <a:pt x="17043" y="69210"/>
                </a:lnTo>
                <a:lnTo>
                  <a:pt x="2882" y="111332"/>
                </a:lnTo>
                <a:lnTo>
                  <a:pt x="0" y="142555"/>
                </a:lnTo>
                <a:lnTo>
                  <a:pt x="139" y="149476"/>
                </a:lnTo>
                <a:lnTo>
                  <a:pt x="7773" y="192719"/>
                </a:lnTo>
                <a:lnTo>
                  <a:pt x="26178" y="230059"/>
                </a:lnTo>
                <a:lnTo>
                  <a:pt x="54106" y="259306"/>
                </a:lnTo>
                <a:lnTo>
                  <a:pt x="90306" y="278271"/>
                </a:lnTo>
                <a:lnTo>
                  <a:pt x="133532" y="284763"/>
                </a:lnTo>
                <a:lnTo>
                  <a:pt x="146283" y="282316"/>
                </a:lnTo>
                <a:lnTo>
                  <a:pt x="181339" y="265982"/>
                </a:lnTo>
                <a:lnTo>
                  <a:pt x="210047" y="237840"/>
                </a:lnTo>
                <a:lnTo>
                  <a:pt x="230412" y="200057"/>
                </a:lnTo>
                <a:lnTo>
                  <a:pt x="240438" y="154796"/>
                </a:lnTo>
                <a:lnTo>
                  <a:pt x="241138" y="138422"/>
                </a:lnTo>
                <a:lnTo>
                  <a:pt x="240090" y="123224"/>
                </a:lnTo>
                <a:lnTo>
                  <a:pt x="229223"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1" name="object 60">
            <a:extLst>
              <a:ext uri="{FF2B5EF4-FFF2-40B4-BE49-F238E27FC236}">
                <a16:creationId xmlns:a16="http://schemas.microsoft.com/office/drawing/2014/main" xmlns="" id="{D1C4D61F-085E-8B4C-83B0-A49922918D2C}"/>
              </a:ext>
            </a:extLst>
          </p:cNvPr>
          <p:cNvSpPr/>
          <p:nvPr/>
        </p:nvSpPr>
        <p:spPr>
          <a:xfrm>
            <a:off x="6384169" y="437695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2" name="object 61">
            <a:extLst>
              <a:ext uri="{FF2B5EF4-FFF2-40B4-BE49-F238E27FC236}">
                <a16:creationId xmlns:a16="http://schemas.microsoft.com/office/drawing/2014/main" xmlns="" id="{4DAEDC95-06ED-0847-AA42-0A871C459D9A}"/>
              </a:ext>
            </a:extLst>
          </p:cNvPr>
          <p:cNvSpPr/>
          <p:nvPr/>
        </p:nvSpPr>
        <p:spPr>
          <a:xfrm>
            <a:off x="6800681" y="355964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33" name="object 62">
            <a:extLst>
              <a:ext uri="{FF2B5EF4-FFF2-40B4-BE49-F238E27FC236}">
                <a16:creationId xmlns:a16="http://schemas.microsoft.com/office/drawing/2014/main" xmlns="" id="{5211052E-6876-C142-BAE0-F72508BF61BC}"/>
              </a:ext>
            </a:extLst>
          </p:cNvPr>
          <p:cNvSpPr/>
          <p:nvPr/>
        </p:nvSpPr>
        <p:spPr>
          <a:xfrm>
            <a:off x="6800680" y="355964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4" name="object 63">
            <a:extLst>
              <a:ext uri="{FF2B5EF4-FFF2-40B4-BE49-F238E27FC236}">
                <a16:creationId xmlns:a16="http://schemas.microsoft.com/office/drawing/2014/main" xmlns="" id="{F9E86791-EAFD-9247-96D3-F28F59F685CD}"/>
              </a:ext>
            </a:extLst>
          </p:cNvPr>
          <p:cNvSpPr/>
          <p:nvPr/>
        </p:nvSpPr>
        <p:spPr>
          <a:xfrm>
            <a:off x="7247743" y="407202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35" name="object 64">
            <a:extLst>
              <a:ext uri="{FF2B5EF4-FFF2-40B4-BE49-F238E27FC236}">
                <a16:creationId xmlns:a16="http://schemas.microsoft.com/office/drawing/2014/main" xmlns="" id="{F86C63A0-E7F6-F243-B344-3C0FBAC27093}"/>
              </a:ext>
            </a:extLst>
          </p:cNvPr>
          <p:cNvSpPr/>
          <p:nvPr/>
        </p:nvSpPr>
        <p:spPr>
          <a:xfrm>
            <a:off x="7247742" y="4072026"/>
            <a:ext cx="241138" cy="284763"/>
          </a:xfrm>
          <a:custGeom>
            <a:avLst/>
            <a:gdLst/>
            <a:ahLst/>
            <a:cxnLst/>
            <a:rect l="l" t="t" r="r" b="b"/>
            <a:pathLst>
              <a:path w="241138" h="284763">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3"/>
                </a:lnTo>
                <a:lnTo>
                  <a:pt x="118419" y="284120"/>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6" name="object 65">
            <a:extLst>
              <a:ext uri="{FF2B5EF4-FFF2-40B4-BE49-F238E27FC236}">
                <a16:creationId xmlns:a16="http://schemas.microsoft.com/office/drawing/2014/main" xmlns="" id="{6F89318B-CA59-9C45-ABFD-1994162C6DFF}"/>
              </a:ext>
            </a:extLst>
          </p:cNvPr>
          <p:cNvSpPr/>
          <p:nvPr/>
        </p:nvSpPr>
        <p:spPr>
          <a:xfrm>
            <a:off x="4376002" y="2565252"/>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7" name="object 66">
            <a:extLst>
              <a:ext uri="{FF2B5EF4-FFF2-40B4-BE49-F238E27FC236}">
                <a16:creationId xmlns:a16="http://schemas.microsoft.com/office/drawing/2014/main" xmlns="" id="{7E7E5DC3-DBE7-F34F-9496-29854B338CE4}"/>
              </a:ext>
            </a:extLst>
          </p:cNvPr>
          <p:cNvSpPr/>
          <p:nvPr/>
        </p:nvSpPr>
        <p:spPr>
          <a:xfrm>
            <a:off x="4376002" y="256525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8" name="object 67">
            <a:extLst>
              <a:ext uri="{FF2B5EF4-FFF2-40B4-BE49-F238E27FC236}">
                <a16:creationId xmlns:a16="http://schemas.microsoft.com/office/drawing/2014/main" xmlns="" id="{5C96AEA6-250E-8F4B-AEE1-2A78E3112A74}"/>
              </a:ext>
            </a:extLst>
          </p:cNvPr>
          <p:cNvSpPr/>
          <p:nvPr/>
        </p:nvSpPr>
        <p:spPr>
          <a:xfrm>
            <a:off x="4685140" y="4314071"/>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9" name="object 68">
            <a:extLst>
              <a:ext uri="{FF2B5EF4-FFF2-40B4-BE49-F238E27FC236}">
                <a16:creationId xmlns:a16="http://schemas.microsoft.com/office/drawing/2014/main" xmlns="" id="{1E8D2C8D-8B03-0349-9384-FC36AAEC48F6}"/>
              </a:ext>
            </a:extLst>
          </p:cNvPr>
          <p:cNvSpPr/>
          <p:nvPr/>
        </p:nvSpPr>
        <p:spPr>
          <a:xfrm>
            <a:off x="4685139" y="431407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0" name="object 69">
            <a:extLst>
              <a:ext uri="{FF2B5EF4-FFF2-40B4-BE49-F238E27FC236}">
                <a16:creationId xmlns:a16="http://schemas.microsoft.com/office/drawing/2014/main" xmlns="" id="{970CA7C5-D294-9445-8952-1F2D951E2F70}"/>
              </a:ext>
            </a:extLst>
          </p:cNvPr>
          <p:cNvSpPr/>
          <p:nvPr/>
        </p:nvSpPr>
        <p:spPr>
          <a:xfrm>
            <a:off x="4627665" y="2422231"/>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7"/>
                </a:lnTo>
                <a:lnTo>
                  <a:pt x="26177" y="230058"/>
                </a:lnTo>
                <a:lnTo>
                  <a:pt x="54104" y="259305"/>
                </a:lnTo>
                <a:lnTo>
                  <a:pt x="90305" y="278270"/>
                </a:lnTo>
                <a:lnTo>
                  <a:pt x="133531" y="284762"/>
                </a:lnTo>
                <a:lnTo>
                  <a:pt x="146282" y="282315"/>
                </a:lnTo>
                <a:lnTo>
                  <a:pt x="181338" y="265981"/>
                </a:lnTo>
                <a:lnTo>
                  <a:pt x="210046" y="237840"/>
                </a:lnTo>
                <a:lnTo>
                  <a:pt x="230411"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41" name="object 70">
            <a:extLst>
              <a:ext uri="{FF2B5EF4-FFF2-40B4-BE49-F238E27FC236}">
                <a16:creationId xmlns:a16="http://schemas.microsoft.com/office/drawing/2014/main" xmlns="" id="{F0D35DEE-F5A6-A646-B10B-FBA51CEA9CB4}"/>
              </a:ext>
            </a:extLst>
          </p:cNvPr>
          <p:cNvSpPr/>
          <p:nvPr/>
        </p:nvSpPr>
        <p:spPr>
          <a:xfrm>
            <a:off x="4627665" y="242223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2" name="object 71">
            <a:extLst>
              <a:ext uri="{FF2B5EF4-FFF2-40B4-BE49-F238E27FC236}">
                <a16:creationId xmlns:a16="http://schemas.microsoft.com/office/drawing/2014/main" xmlns="" id="{21A7B5B6-63B0-F14B-8A5E-DAE7429BC082}"/>
              </a:ext>
            </a:extLst>
          </p:cNvPr>
          <p:cNvSpPr/>
          <p:nvPr/>
        </p:nvSpPr>
        <p:spPr>
          <a:xfrm>
            <a:off x="6558383" y="2835274"/>
            <a:ext cx="241138" cy="284763"/>
          </a:xfrm>
          <a:custGeom>
            <a:avLst/>
            <a:gdLst/>
            <a:ahLst/>
            <a:cxnLst/>
            <a:rect l="l" t="t" r="r" b="b"/>
            <a:pathLst>
              <a:path w="241138" h="284763">
                <a:moveTo>
                  <a:pt x="110782" y="0"/>
                </a:moveTo>
                <a:lnTo>
                  <a:pt x="73090" y="11056"/>
                </a:lnTo>
                <a:lnTo>
                  <a:pt x="41145" y="34956"/>
                </a:lnTo>
                <a:lnTo>
                  <a:pt x="17043" y="69210"/>
                </a:lnTo>
                <a:lnTo>
                  <a:pt x="2882" y="111332"/>
                </a:lnTo>
                <a:lnTo>
                  <a:pt x="0" y="142555"/>
                </a:lnTo>
                <a:lnTo>
                  <a:pt x="139" y="149476"/>
                </a:lnTo>
                <a:lnTo>
                  <a:pt x="7773" y="192719"/>
                </a:lnTo>
                <a:lnTo>
                  <a:pt x="26178" y="230059"/>
                </a:lnTo>
                <a:lnTo>
                  <a:pt x="54105" y="259307"/>
                </a:lnTo>
                <a:lnTo>
                  <a:pt x="90306" y="278271"/>
                </a:lnTo>
                <a:lnTo>
                  <a:pt x="133532" y="284763"/>
                </a:lnTo>
                <a:lnTo>
                  <a:pt x="146283" y="282316"/>
                </a:lnTo>
                <a:lnTo>
                  <a:pt x="181338" y="265981"/>
                </a:lnTo>
                <a:lnTo>
                  <a:pt x="210047"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43" name="object 72">
            <a:extLst>
              <a:ext uri="{FF2B5EF4-FFF2-40B4-BE49-F238E27FC236}">
                <a16:creationId xmlns:a16="http://schemas.microsoft.com/office/drawing/2014/main" xmlns="" id="{E772DDF3-9DCA-FB4C-B1B3-93CA99BEBFA4}"/>
              </a:ext>
            </a:extLst>
          </p:cNvPr>
          <p:cNvSpPr/>
          <p:nvPr/>
        </p:nvSpPr>
        <p:spPr>
          <a:xfrm>
            <a:off x="6558383" y="283527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4" name="object 73">
            <a:extLst>
              <a:ext uri="{FF2B5EF4-FFF2-40B4-BE49-F238E27FC236}">
                <a16:creationId xmlns:a16="http://schemas.microsoft.com/office/drawing/2014/main" xmlns="" id="{F16CFD9B-4100-7444-AF6A-DE652CECCC35}"/>
              </a:ext>
            </a:extLst>
          </p:cNvPr>
          <p:cNvSpPr/>
          <p:nvPr/>
        </p:nvSpPr>
        <p:spPr>
          <a:xfrm>
            <a:off x="7254303" y="2053475"/>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45" name="object 74">
            <a:extLst>
              <a:ext uri="{FF2B5EF4-FFF2-40B4-BE49-F238E27FC236}">
                <a16:creationId xmlns:a16="http://schemas.microsoft.com/office/drawing/2014/main" xmlns="" id="{00413788-DFF3-9A4B-B277-0F351A09315E}"/>
              </a:ext>
            </a:extLst>
          </p:cNvPr>
          <p:cNvSpPr/>
          <p:nvPr/>
        </p:nvSpPr>
        <p:spPr>
          <a:xfrm>
            <a:off x="7254302" y="205347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1"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cxnSp>
        <p:nvCxnSpPr>
          <p:cNvPr id="146" name="Straight Arrow Connector 145">
            <a:extLst>
              <a:ext uri="{FF2B5EF4-FFF2-40B4-BE49-F238E27FC236}">
                <a16:creationId xmlns:a16="http://schemas.microsoft.com/office/drawing/2014/main" xmlns="" id="{6C552935-1FE7-CB40-86FC-666C7F94AB1E}"/>
              </a:ext>
            </a:extLst>
          </p:cNvPr>
          <p:cNvCxnSpPr/>
          <p:nvPr/>
        </p:nvCxnSpPr>
        <p:spPr>
          <a:xfrm flipV="1">
            <a:off x="4157582" y="1143962"/>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xmlns="" id="{17DF600B-E884-694D-805F-4B994FCAC29D}"/>
              </a:ext>
            </a:extLst>
          </p:cNvPr>
          <p:cNvCxnSpPr>
            <a:cxnSpLocks/>
          </p:cNvCxnSpPr>
          <p:nvPr/>
        </p:nvCxnSpPr>
        <p:spPr>
          <a:xfrm>
            <a:off x="4157582" y="4881702"/>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8" name="object 33">
            <a:extLst>
              <a:ext uri="{FF2B5EF4-FFF2-40B4-BE49-F238E27FC236}">
                <a16:creationId xmlns:a16="http://schemas.microsoft.com/office/drawing/2014/main" xmlns="" id="{D96CE486-6850-B441-9334-846A2E76C0FB}"/>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149" name="object 77">
            <a:extLst>
              <a:ext uri="{FF2B5EF4-FFF2-40B4-BE49-F238E27FC236}">
                <a16:creationId xmlns:a16="http://schemas.microsoft.com/office/drawing/2014/main" xmlns="" id="{E3C3F00E-CC6F-3B45-A59F-717AF58422A9}"/>
              </a:ext>
            </a:extLst>
          </p:cNvPr>
          <p:cNvSpPr txBox="1"/>
          <p:nvPr/>
        </p:nvSpPr>
        <p:spPr>
          <a:xfrm>
            <a:off x="8198575" y="4426839"/>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150" name="object 78">
            <a:extLst>
              <a:ext uri="{FF2B5EF4-FFF2-40B4-BE49-F238E27FC236}">
                <a16:creationId xmlns:a16="http://schemas.microsoft.com/office/drawing/2014/main" xmlns="" id="{59FA4B2E-4CA2-EA4F-B475-49784E1D5E49}"/>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151" name="Straight Arrow Connector 150">
            <a:extLst>
              <a:ext uri="{FF2B5EF4-FFF2-40B4-BE49-F238E27FC236}">
                <a16:creationId xmlns:a16="http://schemas.microsoft.com/office/drawing/2014/main" xmlns="" id="{CFF8E827-EEF8-A24B-8EDB-02E60CCF53D6}"/>
              </a:ext>
            </a:extLst>
          </p:cNvPr>
          <p:cNvCxnSpPr>
            <a:cxnSpLocks/>
          </p:cNvCxnSpPr>
          <p:nvPr/>
        </p:nvCxnSpPr>
        <p:spPr>
          <a:xfrm flipH="1">
            <a:off x="2361089" y="4897021"/>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89165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800" dirty="0"/>
              <a:t>Feature selection is an art</a:t>
            </a:r>
          </a:p>
          <a:p>
            <a:pPr lvl="1"/>
            <a:r>
              <a:rPr lang="en-US" sz="2000" dirty="0"/>
              <a:t>Try fitting with some features, remove some features, re-fit and compare</a:t>
            </a:r>
          </a:p>
          <a:p>
            <a:pPr lvl="1"/>
            <a:r>
              <a:rPr lang="en-US" sz="2000" dirty="0"/>
              <a:t>Regularization</a:t>
            </a:r>
          </a:p>
          <a:p>
            <a:pPr lvl="1"/>
            <a:r>
              <a:rPr lang="en-US" sz="2000" dirty="0"/>
              <a:t>Feature importance scores (only for some types of models)</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Feature </a:t>
            </a:r>
            <a:r>
              <a:rPr lang="en-US" b="1" dirty="0"/>
              <a:t>selection</a:t>
            </a:r>
          </a:p>
        </p:txBody>
      </p:sp>
    </p:spTree>
    <p:extLst>
      <p:ext uri="{BB962C8B-B14F-4D97-AF65-F5344CB8AC3E}">
        <p14:creationId xmlns:p14="http://schemas.microsoft.com/office/powerpoint/2010/main" val="7872004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8936" y="338418"/>
            <a:ext cx="10879286" cy="985557"/>
          </a:xfrm>
        </p:spPr>
        <p:txBody>
          <a:bodyPr/>
          <a:lstStyle/>
          <a:p>
            <a:r>
              <a:rPr lang="en-US" dirty="0"/>
              <a:t>3D → 2D Feature </a:t>
            </a:r>
            <a:r>
              <a:rPr lang="en-US" b="1" dirty="0"/>
              <a:t>Extraction</a:t>
            </a:r>
            <a:r>
              <a:rPr lang="en-US" dirty="0"/>
              <a:t> (e.g. PCA)</a:t>
            </a:r>
          </a:p>
        </p:txBody>
      </p:sp>
      <p:sp>
        <p:nvSpPr>
          <p:cNvPr id="81" name="object 4">
            <a:extLst>
              <a:ext uri="{FF2B5EF4-FFF2-40B4-BE49-F238E27FC236}">
                <a16:creationId xmlns:a16="http://schemas.microsoft.com/office/drawing/2014/main" xmlns="" id="{B0B4227F-70B9-034C-AD8A-7C0959D16820}"/>
              </a:ext>
            </a:extLst>
          </p:cNvPr>
          <p:cNvSpPr/>
          <p:nvPr/>
        </p:nvSpPr>
        <p:spPr>
          <a:xfrm>
            <a:off x="4282196" y="1323975"/>
            <a:ext cx="0" cy="3334739"/>
          </a:xfrm>
          <a:custGeom>
            <a:avLst/>
            <a:gdLst/>
            <a:ahLst/>
            <a:cxnLst/>
            <a:rect l="l" t="t" r="r" b="b"/>
            <a:pathLst>
              <a:path h="3334739">
                <a:moveTo>
                  <a:pt x="0" y="3334739"/>
                </a:moveTo>
                <a:lnTo>
                  <a:pt x="0" y="0"/>
                </a:lnTo>
              </a:path>
            </a:pathLst>
          </a:custGeom>
          <a:ln w="25399">
            <a:noFill/>
          </a:ln>
        </p:spPr>
        <p:txBody>
          <a:bodyPr wrap="square" lIns="0" tIns="0" rIns="0" bIns="0" rtlCol="0">
            <a:noAutofit/>
          </a:bodyPr>
          <a:lstStyle/>
          <a:p>
            <a:endParaRPr dirty="0"/>
          </a:p>
        </p:txBody>
      </p:sp>
      <p:sp>
        <p:nvSpPr>
          <p:cNvPr id="82" name="object 9">
            <a:extLst>
              <a:ext uri="{FF2B5EF4-FFF2-40B4-BE49-F238E27FC236}">
                <a16:creationId xmlns:a16="http://schemas.microsoft.com/office/drawing/2014/main" xmlns="" id="{F53F589E-1B24-324F-A34F-5FA2F4613CE9}"/>
              </a:ext>
            </a:extLst>
          </p:cNvPr>
          <p:cNvSpPr/>
          <p:nvPr/>
        </p:nvSpPr>
        <p:spPr>
          <a:xfrm>
            <a:off x="3764067" y="5473354"/>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83" name="object 10">
            <a:extLst>
              <a:ext uri="{FF2B5EF4-FFF2-40B4-BE49-F238E27FC236}">
                <a16:creationId xmlns:a16="http://schemas.microsoft.com/office/drawing/2014/main" xmlns="" id="{83FC314A-5334-4B43-975F-FECB3168FC6D}"/>
              </a:ext>
            </a:extLst>
          </p:cNvPr>
          <p:cNvSpPr/>
          <p:nvPr/>
        </p:nvSpPr>
        <p:spPr>
          <a:xfrm>
            <a:off x="3764066" y="547335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4" name="object 11">
            <a:extLst>
              <a:ext uri="{FF2B5EF4-FFF2-40B4-BE49-F238E27FC236}">
                <a16:creationId xmlns:a16="http://schemas.microsoft.com/office/drawing/2014/main" xmlns="" id="{96786A42-366D-2D49-89E1-8B559AFAFCD5}"/>
              </a:ext>
            </a:extLst>
          </p:cNvPr>
          <p:cNvSpPr/>
          <p:nvPr/>
        </p:nvSpPr>
        <p:spPr>
          <a:xfrm>
            <a:off x="7414984" y="338628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85" name="object 12">
            <a:extLst>
              <a:ext uri="{FF2B5EF4-FFF2-40B4-BE49-F238E27FC236}">
                <a16:creationId xmlns:a16="http://schemas.microsoft.com/office/drawing/2014/main" xmlns="" id="{71401F6C-9183-E543-8872-292B5406A985}"/>
              </a:ext>
            </a:extLst>
          </p:cNvPr>
          <p:cNvSpPr/>
          <p:nvPr/>
        </p:nvSpPr>
        <p:spPr>
          <a:xfrm>
            <a:off x="7414983" y="338628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6" name="object 13">
            <a:extLst>
              <a:ext uri="{FF2B5EF4-FFF2-40B4-BE49-F238E27FC236}">
                <a16:creationId xmlns:a16="http://schemas.microsoft.com/office/drawing/2014/main" xmlns="" id="{B540B9EA-B955-C24C-919E-4941EA638056}"/>
              </a:ext>
            </a:extLst>
          </p:cNvPr>
          <p:cNvSpPr/>
          <p:nvPr/>
        </p:nvSpPr>
        <p:spPr>
          <a:xfrm>
            <a:off x="5655194" y="1850651"/>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87" name="object 14">
            <a:extLst>
              <a:ext uri="{FF2B5EF4-FFF2-40B4-BE49-F238E27FC236}">
                <a16:creationId xmlns:a16="http://schemas.microsoft.com/office/drawing/2014/main" xmlns="" id="{CC6C828A-E4D5-C24E-BF85-1889FCF2F0FA}"/>
              </a:ext>
            </a:extLst>
          </p:cNvPr>
          <p:cNvSpPr/>
          <p:nvPr/>
        </p:nvSpPr>
        <p:spPr>
          <a:xfrm>
            <a:off x="5655194" y="18506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88" name="object 15">
            <a:extLst>
              <a:ext uri="{FF2B5EF4-FFF2-40B4-BE49-F238E27FC236}">
                <a16:creationId xmlns:a16="http://schemas.microsoft.com/office/drawing/2014/main" xmlns="" id="{5D55286E-2C06-9141-B2D0-C0EF60B744FF}"/>
              </a:ext>
            </a:extLst>
          </p:cNvPr>
          <p:cNvSpPr/>
          <p:nvPr/>
        </p:nvSpPr>
        <p:spPr>
          <a:xfrm>
            <a:off x="4902686" y="2007438"/>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89" name="object 16">
            <a:extLst>
              <a:ext uri="{FF2B5EF4-FFF2-40B4-BE49-F238E27FC236}">
                <a16:creationId xmlns:a16="http://schemas.microsoft.com/office/drawing/2014/main" xmlns="" id="{D5116B7E-9283-9042-B748-D0602FEE157A}"/>
              </a:ext>
            </a:extLst>
          </p:cNvPr>
          <p:cNvSpPr/>
          <p:nvPr/>
        </p:nvSpPr>
        <p:spPr>
          <a:xfrm>
            <a:off x="4902686" y="200743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0" name="object 17">
            <a:extLst>
              <a:ext uri="{FF2B5EF4-FFF2-40B4-BE49-F238E27FC236}">
                <a16:creationId xmlns:a16="http://schemas.microsoft.com/office/drawing/2014/main" xmlns="" id="{540D7F5B-1C1E-E14B-9D9B-FC4FABC907B4}"/>
              </a:ext>
            </a:extLst>
          </p:cNvPr>
          <p:cNvSpPr/>
          <p:nvPr/>
        </p:nvSpPr>
        <p:spPr>
          <a:xfrm>
            <a:off x="6981884" y="4055321"/>
            <a:ext cx="241138" cy="284762"/>
          </a:xfrm>
          <a:custGeom>
            <a:avLst/>
            <a:gdLst/>
            <a:ahLst/>
            <a:cxnLst/>
            <a:rect l="l" t="t" r="r" b="b"/>
            <a:pathLst>
              <a:path w="241138" h="284762">
                <a:moveTo>
                  <a:pt x="110783" y="0"/>
                </a:moveTo>
                <a:lnTo>
                  <a:pt x="73091" y="11056"/>
                </a:lnTo>
                <a:lnTo>
                  <a:pt x="41146" y="34956"/>
                </a:lnTo>
                <a:lnTo>
                  <a:pt x="17043" y="69210"/>
                </a:lnTo>
                <a:lnTo>
                  <a:pt x="2882" y="111331"/>
                </a:lnTo>
                <a:lnTo>
                  <a:pt x="0" y="142554"/>
                </a:lnTo>
                <a:lnTo>
                  <a:pt x="138" y="149474"/>
                </a:lnTo>
                <a:lnTo>
                  <a:pt x="7773" y="192717"/>
                </a:lnTo>
                <a:lnTo>
                  <a:pt x="26178" y="230057"/>
                </a:lnTo>
                <a:lnTo>
                  <a:pt x="54105" y="259305"/>
                </a:lnTo>
                <a:lnTo>
                  <a:pt x="90305" y="278270"/>
                </a:lnTo>
                <a:lnTo>
                  <a:pt x="133530"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4" y="45269"/>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91" name="object 18">
            <a:extLst>
              <a:ext uri="{FF2B5EF4-FFF2-40B4-BE49-F238E27FC236}">
                <a16:creationId xmlns:a16="http://schemas.microsoft.com/office/drawing/2014/main" xmlns="" id="{F302E2E0-BF0B-CA4C-BBDE-DAA82A4CFDEB}"/>
              </a:ext>
            </a:extLst>
          </p:cNvPr>
          <p:cNvSpPr/>
          <p:nvPr/>
        </p:nvSpPr>
        <p:spPr>
          <a:xfrm>
            <a:off x="6981884" y="40553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2" name="object 19">
            <a:extLst>
              <a:ext uri="{FF2B5EF4-FFF2-40B4-BE49-F238E27FC236}">
                <a16:creationId xmlns:a16="http://schemas.microsoft.com/office/drawing/2014/main" xmlns="" id="{39C4BCC6-540D-EE47-892C-9EE1476826B3}"/>
              </a:ext>
            </a:extLst>
          </p:cNvPr>
          <p:cNvSpPr/>
          <p:nvPr/>
        </p:nvSpPr>
        <p:spPr>
          <a:xfrm>
            <a:off x="6387538" y="5618827"/>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3" name="object 20">
            <a:extLst>
              <a:ext uri="{FF2B5EF4-FFF2-40B4-BE49-F238E27FC236}">
                <a16:creationId xmlns:a16="http://schemas.microsoft.com/office/drawing/2014/main" xmlns="" id="{13E5CB2B-1080-F84A-AB51-9106D31376E2}"/>
              </a:ext>
            </a:extLst>
          </p:cNvPr>
          <p:cNvSpPr/>
          <p:nvPr/>
        </p:nvSpPr>
        <p:spPr>
          <a:xfrm>
            <a:off x="6387538" y="561882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4" name="object 21">
            <a:extLst>
              <a:ext uri="{FF2B5EF4-FFF2-40B4-BE49-F238E27FC236}">
                <a16:creationId xmlns:a16="http://schemas.microsoft.com/office/drawing/2014/main" xmlns="" id="{34638CD5-F419-FD4D-B31E-0E3D965567CB}"/>
              </a:ext>
            </a:extLst>
          </p:cNvPr>
          <p:cNvSpPr/>
          <p:nvPr/>
        </p:nvSpPr>
        <p:spPr>
          <a:xfrm>
            <a:off x="4634889" y="278581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5" name="object 22">
            <a:extLst>
              <a:ext uri="{FF2B5EF4-FFF2-40B4-BE49-F238E27FC236}">
                <a16:creationId xmlns:a16="http://schemas.microsoft.com/office/drawing/2014/main" xmlns="" id="{D0F91F65-8928-C040-B910-F23652F759CC}"/>
              </a:ext>
            </a:extLst>
          </p:cNvPr>
          <p:cNvSpPr/>
          <p:nvPr/>
        </p:nvSpPr>
        <p:spPr>
          <a:xfrm>
            <a:off x="4634889" y="278581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6" name="object 23">
            <a:extLst>
              <a:ext uri="{FF2B5EF4-FFF2-40B4-BE49-F238E27FC236}">
                <a16:creationId xmlns:a16="http://schemas.microsoft.com/office/drawing/2014/main" xmlns="" id="{FA79F46D-1102-2B41-9ED2-268C99FC1751}"/>
              </a:ext>
            </a:extLst>
          </p:cNvPr>
          <p:cNvSpPr/>
          <p:nvPr/>
        </p:nvSpPr>
        <p:spPr>
          <a:xfrm>
            <a:off x="5479739" y="411124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7" name="object 24">
            <a:extLst>
              <a:ext uri="{FF2B5EF4-FFF2-40B4-BE49-F238E27FC236}">
                <a16:creationId xmlns:a16="http://schemas.microsoft.com/office/drawing/2014/main" xmlns="" id="{7E87E0FB-6889-E542-A7CF-6BA38B9FFA01}"/>
              </a:ext>
            </a:extLst>
          </p:cNvPr>
          <p:cNvSpPr/>
          <p:nvPr/>
        </p:nvSpPr>
        <p:spPr>
          <a:xfrm>
            <a:off x="5479739"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98" name="object 25">
            <a:extLst>
              <a:ext uri="{FF2B5EF4-FFF2-40B4-BE49-F238E27FC236}">
                <a16:creationId xmlns:a16="http://schemas.microsoft.com/office/drawing/2014/main" xmlns="" id="{96E0C126-DC4F-014F-BF89-CAAB42A058E7}"/>
              </a:ext>
            </a:extLst>
          </p:cNvPr>
          <p:cNvSpPr/>
          <p:nvPr/>
        </p:nvSpPr>
        <p:spPr>
          <a:xfrm>
            <a:off x="4755484" y="3356818"/>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99" name="object 26">
            <a:extLst>
              <a:ext uri="{FF2B5EF4-FFF2-40B4-BE49-F238E27FC236}">
                <a16:creationId xmlns:a16="http://schemas.microsoft.com/office/drawing/2014/main" xmlns="" id="{17055298-A4E3-F74C-B202-DBE21886C6F2}"/>
              </a:ext>
            </a:extLst>
          </p:cNvPr>
          <p:cNvSpPr/>
          <p:nvPr/>
        </p:nvSpPr>
        <p:spPr>
          <a:xfrm>
            <a:off x="4755483" y="335681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0" name="object 27">
            <a:extLst>
              <a:ext uri="{FF2B5EF4-FFF2-40B4-BE49-F238E27FC236}">
                <a16:creationId xmlns:a16="http://schemas.microsoft.com/office/drawing/2014/main" xmlns="" id="{E1BF116E-0A4C-5A44-B0E1-71798CF499B5}"/>
              </a:ext>
            </a:extLst>
          </p:cNvPr>
          <p:cNvSpPr/>
          <p:nvPr/>
        </p:nvSpPr>
        <p:spPr>
          <a:xfrm>
            <a:off x="7810242" y="1996563"/>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4" y="259305"/>
                </a:lnTo>
                <a:lnTo>
                  <a:pt x="90304" y="278270"/>
                </a:lnTo>
                <a:lnTo>
                  <a:pt x="133529" y="284762"/>
                </a:lnTo>
                <a:lnTo>
                  <a:pt x="146280" y="282315"/>
                </a:lnTo>
                <a:lnTo>
                  <a:pt x="181337" y="265982"/>
                </a:lnTo>
                <a:lnTo>
                  <a:pt x="210045" y="237841"/>
                </a:lnTo>
                <a:lnTo>
                  <a:pt x="230410" y="200058"/>
                </a:lnTo>
                <a:lnTo>
                  <a:pt x="240437" y="154798"/>
                </a:lnTo>
                <a:lnTo>
                  <a:pt x="241137" y="138424"/>
                </a:lnTo>
                <a:lnTo>
                  <a:pt x="240089" y="123226"/>
                </a:lnTo>
                <a:lnTo>
                  <a:pt x="229223" y="80911"/>
                </a:lnTo>
                <a:lnTo>
                  <a:pt x="207893" y="45269"/>
                </a:lnTo>
                <a:lnTo>
                  <a:pt x="177536"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01" name="object 28">
            <a:extLst>
              <a:ext uri="{FF2B5EF4-FFF2-40B4-BE49-F238E27FC236}">
                <a16:creationId xmlns:a16="http://schemas.microsoft.com/office/drawing/2014/main" xmlns="" id="{4F49EA57-931A-4A41-976C-4703A5785FD0}"/>
              </a:ext>
            </a:extLst>
          </p:cNvPr>
          <p:cNvSpPr/>
          <p:nvPr/>
        </p:nvSpPr>
        <p:spPr>
          <a:xfrm>
            <a:off x="7810241" y="199656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2" name="object 29">
            <a:extLst>
              <a:ext uri="{FF2B5EF4-FFF2-40B4-BE49-F238E27FC236}">
                <a16:creationId xmlns:a16="http://schemas.microsoft.com/office/drawing/2014/main" xmlns="" id="{DA7833CB-9F50-A047-8CEC-299A0BBDCDDA}"/>
              </a:ext>
            </a:extLst>
          </p:cNvPr>
          <p:cNvSpPr/>
          <p:nvPr/>
        </p:nvSpPr>
        <p:spPr>
          <a:xfrm>
            <a:off x="6266944" y="214651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3" name="object 30">
            <a:extLst>
              <a:ext uri="{FF2B5EF4-FFF2-40B4-BE49-F238E27FC236}">
                <a16:creationId xmlns:a16="http://schemas.microsoft.com/office/drawing/2014/main" xmlns="" id="{BD22FF10-9CA7-FE4F-B81B-77B8F6DCF4E4}"/>
              </a:ext>
            </a:extLst>
          </p:cNvPr>
          <p:cNvSpPr/>
          <p:nvPr/>
        </p:nvSpPr>
        <p:spPr>
          <a:xfrm>
            <a:off x="6266945" y="214651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4" name="object 31">
            <a:extLst>
              <a:ext uri="{FF2B5EF4-FFF2-40B4-BE49-F238E27FC236}">
                <a16:creationId xmlns:a16="http://schemas.microsoft.com/office/drawing/2014/main" xmlns="" id="{26249A67-5DEA-9A42-9C90-CE98FBCF9357}"/>
              </a:ext>
            </a:extLst>
          </p:cNvPr>
          <p:cNvSpPr/>
          <p:nvPr/>
        </p:nvSpPr>
        <p:spPr>
          <a:xfrm>
            <a:off x="5023281" y="5592927"/>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5" name="object 32">
            <a:extLst>
              <a:ext uri="{FF2B5EF4-FFF2-40B4-BE49-F238E27FC236}">
                <a16:creationId xmlns:a16="http://schemas.microsoft.com/office/drawing/2014/main" xmlns="" id="{FD1A5B27-9E59-AB4C-8561-D213106859B8}"/>
              </a:ext>
            </a:extLst>
          </p:cNvPr>
          <p:cNvSpPr/>
          <p:nvPr/>
        </p:nvSpPr>
        <p:spPr>
          <a:xfrm>
            <a:off x="5023281" y="559292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6" name="object 33">
            <a:extLst>
              <a:ext uri="{FF2B5EF4-FFF2-40B4-BE49-F238E27FC236}">
                <a16:creationId xmlns:a16="http://schemas.microsoft.com/office/drawing/2014/main" xmlns="" id="{904AF267-5505-CB42-98B4-B4D11602638F}"/>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107" name="object 34">
            <a:extLst>
              <a:ext uri="{FF2B5EF4-FFF2-40B4-BE49-F238E27FC236}">
                <a16:creationId xmlns:a16="http://schemas.microsoft.com/office/drawing/2014/main" xmlns="" id="{00762CA0-DF8A-D64A-9394-B7B52BCE8241}"/>
              </a:ext>
            </a:extLst>
          </p:cNvPr>
          <p:cNvSpPr/>
          <p:nvPr/>
        </p:nvSpPr>
        <p:spPr>
          <a:xfrm>
            <a:off x="5783041" y="33501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08" name="object 35">
            <a:extLst>
              <a:ext uri="{FF2B5EF4-FFF2-40B4-BE49-F238E27FC236}">
                <a16:creationId xmlns:a16="http://schemas.microsoft.com/office/drawing/2014/main" xmlns="" id="{6F0E64C5-4B64-9246-B9C8-26035F03D905}"/>
              </a:ext>
            </a:extLst>
          </p:cNvPr>
          <p:cNvSpPr/>
          <p:nvPr/>
        </p:nvSpPr>
        <p:spPr>
          <a:xfrm>
            <a:off x="5783040" y="33501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09" name="object 36">
            <a:extLst>
              <a:ext uri="{FF2B5EF4-FFF2-40B4-BE49-F238E27FC236}">
                <a16:creationId xmlns:a16="http://schemas.microsoft.com/office/drawing/2014/main" xmlns="" id="{B79AD075-F371-F646-8151-589EC3EA9125}"/>
              </a:ext>
            </a:extLst>
          </p:cNvPr>
          <p:cNvSpPr/>
          <p:nvPr/>
        </p:nvSpPr>
        <p:spPr>
          <a:xfrm>
            <a:off x="6100142" y="431715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0" name="object 37">
            <a:extLst>
              <a:ext uri="{FF2B5EF4-FFF2-40B4-BE49-F238E27FC236}">
                <a16:creationId xmlns:a16="http://schemas.microsoft.com/office/drawing/2014/main" xmlns="" id="{6C952C07-5976-8643-8F6C-5180D9319167}"/>
              </a:ext>
            </a:extLst>
          </p:cNvPr>
          <p:cNvSpPr/>
          <p:nvPr/>
        </p:nvSpPr>
        <p:spPr>
          <a:xfrm>
            <a:off x="6100142" y="43171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1" name="object 38">
            <a:extLst>
              <a:ext uri="{FF2B5EF4-FFF2-40B4-BE49-F238E27FC236}">
                <a16:creationId xmlns:a16="http://schemas.microsoft.com/office/drawing/2014/main" xmlns="" id="{926E656E-1354-C540-BBE0-0A503AA6CFED}"/>
              </a:ext>
            </a:extLst>
          </p:cNvPr>
          <p:cNvSpPr/>
          <p:nvPr/>
        </p:nvSpPr>
        <p:spPr>
          <a:xfrm>
            <a:off x="4755484" y="4956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4"/>
                </a:lnTo>
                <a:lnTo>
                  <a:pt x="7772" y="192718"/>
                </a:lnTo>
                <a:lnTo>
                  <a:pt x="26177" y="230058"/>
                </a:lnTo>
                <a:lnTo>
                  <a:pt x="54104" y="259306"/>
                </a:lnTo>
                <a:lnTo>
                  <a:pt x="90304"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2" name="object 39">
            <a:extLst>
              <a:ext uri="{FF2B5EF4-FFF2-40B4-BE49-F238E27FC236}">
                <a16:creationId xmlns:a16="http://schemas.microsoft.com/office/drawing/2014/main" xmlns="" id="{0727A35D-C3DD-3A4F-B93A-4DCD9A8AC698}"/>
              </a:ext>
            </a:extLst>
          </p:cNvPr>
          <p:cNvSpPr/>
          <p:nvPr/>
        </p:nvSpPr>
        <p:spPr>
          <a:xfrm>
            <a:off x="4755483" y="4956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3" name="object 40">
            <a:extLst>
              <a:ext uri="{FF2B5EF4-FFF2-40B4-BE49-F238E27FC236}">
                <a16:creationId xmlns:a16="http://schemas.microsoft.com/office/drawing/2014/main" xmlns="" id="{13EC01B3-628A-8744-A2D8-3BDE539F3654}"/>
              </a:ext>
            </a:extLst>
          </p:cNvPr>
          <p:cNvSpPr/>
          <p:nvPr/>
        </p:nvSpPr>
        <p:spPr>
          <a:xfrm>
            <a:off x="3522878" y="381120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4" name="object 41">
            <a:extLst>
              <a:ext uri="{FF2B5EF4-FFF2-40B4-BE49-F238E27FC236}">
                <a16:creationId xmlns:a16="http://schemas.microsoft.com/office/drawing/2014/main" xmlns="" id="{7A8900E3-9B66-0949-B903-F0D8CCDB79C8}"/>
              </a:ext>
            </a:extLst>
          </p:cNvPr>
          <p:cNvSpPr/>
          <p:nvPr/>
        </p:nvSpPr>
        <p:spPr>
          <a:xfrm>
            <a:off x="3522878" y="381120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5" name="object 42">
            <a:extLst>
              <a:ext uri="{FF2B5EF4-FFF2-40B4-BE49-F238E27FC236}">
                <a16:creationId xmlns:a16="http://schemas.microsoft.com/office/drawing/2014/main" xmlns="" id="{68AAC3D4-8116-EB4A-8CBD-862E50ABCCD3}"/>
              </a:ext>
            </a:extLst>
          </p:cNvPr>
          <p:cNvSpPr/>
          <p:nvPr/>
        </p:nvSpPr>
        <p:spPr>
          <a:xfrm>
            <a:off x="5182223" y="34998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16" name="object 43">
            <a:extLst>
              <a:ext uri="{FF2B5EF4-FFF2-40B4-BE49-F238E27FC236}">
                <a16:creationId xmlns:a16="http://schemas.microsoft.com/office/drawing/2014/main" xmlns="" id="{DF06B8CA-3A9F-4144-9994-C4C777DD7559}"/>
              </a:ext>
            </a:extLst>
          </p:cNvPr>
          <p:cNvSpPr/>
          <p:nvPr/>
        </p:nvSpPr>
        <p:spPr>
          <a:xfrm>
            <a:off x="5182222" y="34998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7" name="object 44">
            <a:extLst>
              <a:ext uri="{FF2B5EF4-FFF2-40B4-BE49-F238E27FC236}">
                <a16:creationId xmlns:a16="http://schemas.microsoft.com/office/drawing/2014/main" xmlns="" id="{DA43018F-FCCE-CD44-906B-5FFB0F29DEB1}"/>
              </a:ext>
            </a:extLst>
          </p:cNvPr>
          <p:cNvSpPr/>
          <p:nvPr/>
        </p:nvSpPr>
        <p:spPr>
          <a:xfrm>
            <a:off x="5359145" y="4608214"/>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18" name="object 45">
            <a:extLst>
              <a:ext uri="{FF2B5EF4-FFF2-40B4-BE49-F238E27FC236}">
                <a16:creationId xmlns:a16="http://schemas.microsoft.com/office/drawing/2014/main" xmlns="" id="{6876998D-A517-024A-AD08-4A9753C83F7F}"/>
              </a:ext>
            </a:extLst>
          </p:cNvPr>
          <p:cNvSpPr/>
          <p:nvPr/>
        </p:nvSpPr>
        <p:spPr>
          <a:xfrm>
            <a:off x="5359145" y="460821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19" name="object 46">
            <a:extLst>
              <a:ext uri="{FF2B5EF4-FFF2-40B4-BE49-F238E27FC236}">
                <a16:creationId xmlns:a16="http://schemas.microsoft.com/office/drawing/2014/main" xmlns="" id="{19C46991-3672-7749-A488-F70B36A126DC}"/>
              </a:ext>
            </a:extLst>
          </p:cNvPr>
          <p:cNvSpPr/>
          <p:nvPr/>
        </p:nvSpPr>
        <p:spPr>
          <a:xfrm>
            <a:off x="7656172" y="4174134"/>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0" name="object 47">
            <a:extLst>
              <a:ext uri="{FF2B5EF4-FFF2-40B4-BE49-F238E27FC236}">
                <a16:creationId xmlns:a16="http://schemas.microsoft.com/office/drawing/2014/main" xmlns="" id="{E2795936-80EA-3342-932C-BE056372D7BE}"/>
              </a:ext>
            </a:extLst>
          </p:cNvPr>
          <p:cNvSpPr/>
          <p:nvPr/>
        </p:nvSpPr>
        <p:spPr>
          <a:xfrm>
            <a:off x="7656170" y="417413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1" name="object 48">
            <a:extLst>
              <a:ext uri="{FF2B5EF4-FFF2-40B4-BE49-F238E27FC236}">
                <a16:creationId xmlns:a16="http://schemas.microsoft.com/office/drawing/2014/main" xmlns="" id="{152B9FA5-2559-214B-8A62-CCF3290C56B5}"/>
              </a:ext>
            </a:extLst>
          </p:cNvPr>
          <p:cNvSpPr/>
          <p:nvPr/>
        </p:nvSpPr>
        <p:spPr>
          <a:xfrm>
            <a:off x="3881205" y="4418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2" name="object 49">
            <a:extLst>
              <a:ext uri="{FF2B5EF4-FFF2-40B4-BE49-F238E27FC236}">
                <a16:creationId xmlns:a16="http://schemas.microsoft.com/office/drawing/2014/main" xmlns="" id="{7506FCE4-5D5E-7742-8834-9A32C081E424}"/>
              </a:ext>
            </a:extLst>
          </p:cNvPr>
          <p:cNvSpPr/>
          <p:nvPr/>
        </p:nvSpPr>
        <p:spPr>
          <a:xfrm>
            <a:off x="3881203" y="4418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3" name="object 50">
            <a:extLst>
              <a:ext uri="{FF2B5EF4-FFF2-40B4-BE49-F238E27FC236}">
                <a16:creationId xmlns:a16="http://schemas.microsoft.com/office/drawing/2014/main" xmlns="" id="{6C8430C8-4278-3F4A-A9B0-7880C457CF3D}"/>
              </a:ext>
            </a:extLst>
          </p:cNvPr>
          <p:cNvSpPr/>
          <p:nvPr/>
        </p:nvSpPr>
        <p:spPr>
          <a:xfrm>
            <a:off x="7304586" y="2612377"/>
            <a:ext cx="254648" cy="286004"/>
          </a:xfrm>
          <a:custGeom>
            <a:avLst/>
            <a:gdLst/>
            <a:ahLst/>
            <a:cxnLst/>
            <a:rect l="l" t="t" r="r" b="b"/>
            <a:pathLst>
              <a:path w="254648" h="286004">
                <a:moveTo>
                  <a:pt x="128441" y="0"/>
                </a:moveTo>
                <a:lnTo>
                  <a:pt x="87998" y="7160"/>
                </a:lnTo>
                <a:lnTo>
                  <a:pt x="52943" y="27120"/>
                </a:lnTo>
                <a:lnTo>
                  <a:pt x="25265" y="57587"/>
                </a:lnTo>
                <a:lnTo>
                  <a:pt x="6954" y="96268"/>
                </a:lnTo>
                <a:lnTo>
                  <a:pt x="0" y="140870"/>
                </a:lnTo>
                <a:lnTo>
                  <a:pt x="724" y="156642"/>
                </a:lnTo>
                <a:lnTo>
                  <a:pt x="11032" y="200493"/>
                </a:lnTo>
                <a:lnTo>
                  <a:pt x="31972" y="237468"/>
                </a:lnTo>
                <a:lnTo>
                  <a:pt x="61531" y="265404"/>
                </a:lnTo>
                <a:lnTo>
                  <a:pt x="97696" y="282138"/>
                </a:lnTo>
                <a:lnTo>
                  <a:pt x="124480" y="286004"/>
                </a:lnTo>
                <a:lnTo>
                  <a:pt x="138675" y="285196"/>
                </a:lnTo>
                <a:lnTo>
                  <a:pt x="178057" y="273665"/>
                </a:lnTo>
                <a:lnTo>
                  <a:pt x="211177" y="250224"/>
                </a:lnTo>
                <a:lnTo>
                  <a:pt x="236164" y="217124"/>
                </a:lnTo>
                <a:lnTo>
                  <a:pt x="251145" y="176617"/>
                </a:lnTo>
                <a:lnTo>
                  <a:pt x="254648" y="146609"/>
                </a:lnTo>
                <a:lnTo>
                  <a:pt x="254585" y="140870"/>
                </a:lnTo>
                <a:lnTo>
                  <a:pt x="248261" y="98034"/>
                </a:lnTo>
                <a:lnTo>
                  <a:pt x="230359" y="58922"/>
                </a:lnTo>
                <a:lnTo>
                  <a:pt x="203045" y="28000"/>
                </a:lnTo>
                <a:lnTo>
                  <a:pt x="168384" y="7586"/>
                </a:lnTo>
                <a:lnTo>
                  <a:pt x="128441" y="0"/>
                </a:lnTo>
                <a:close/>
              </a:path>
            </a:pathLst>
          </a:custGeom>
          <a:solidFill>
            <a:srgbClr val="7030A0"/>
          </a:solidFill>
          <a:ln>
            <a:noFill/>
          </a:ln>
        </p:spPr>
        <p:txBody>
          <a:bodyPr wrap="square" lIns="0" tIns="0" rIns="0" bIns="0" rtlCol="0">
            <a:noAutofit/>
          </a:bodyPr>
          <a:lstStyle/>
          <a:p>
            <a:endParaRPr dirty="0"/>
          </a:p>
        </p:txBody>
      </p:sp>
      <p:sp>
        <p:nvSpPr>
          <p:cNvPr id="124" name="object 51">
            <a:extLst>
              <a:ext uri="{FF2B5EF4-FFF2-40B4-BE49-F238E27FC236}">
                <a16:creationId xmlns:a16="http://schemas.microsoft.com/office/drawing/2014/main" xmlns="" id="{3F6D1C4F-D3C5-EE49-B308-40DE6F7DF24C}"/>
              </a:ext>
            </a:extLst>
          </p:cNvPr>
          <p:cNvSpPr/>
          <p:nvPr/>
        </p:nvSpPr>
        <p:spPr>
          <a:xfrm>
            <a:off x="7304586" y="2612378"/>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8"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125" name="object 52">
            <a:extLst>
              <a:ext uri="{FF2B5EF4-FFF2-40B4-BE49-F238E27FC236}">
                <a16:creationId xmlns:a16="http://schemas.microsoft.com/office/drawing/2014/main" xmlns="" id="{A549CD2D-ABEE-5246-8881-EC3D559F905E}"/>
              </a:ext>
            </a:extLst>
          </p:cNvPr>
          <p:cNvSpPr/>
          <p:nvPr/>
        </p:nvSpPr>
        <p:spPr>
          <a:xfrm>
            <a:off x="5412916" y="250545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26" name="object 53">
            <a:extLst>
              <a:ext uri="{FF2B5EF4-FFF2-40B4-BE49-F238E27FC236}">
                <a16:creationId xmlns:a16="http://schemas.microsoft.com/office/drawing/2014/main" xmlns="" id="{3DDBAA53-FF42-F64E-8ABC-273ACD6B1AB1}"/>
              </a:ext>
            </a:extLst>
          </p:cNvPr>
          <p:cNvSpPr/>
          <p:nvPr/>
        </p:nvSpPr>
        <p:spPr>
          <a:xfrm>
            <a:off x="5412915" y="25054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7" name="object 54">
            <a:extLst>
              <a:ext uri="{FF2B5EF4-FFF2-40B4-BE49-F238E27FC236}">
                <a16:creationId xmlns:a16="http://schemas.microsoft.com/office/drawing/2014/main" xmlns="" id="{0281A6F9-0FAC-CD4A-9AAE-608DCA98D4CE}"/>
              </a:ext>
            </a:extLst>
          </p:cNvPr>
          <p:cNvSpPr/>
          <p:nvPr/>
        </p:nvSpPr>
        <p:spPr>
          <a:xfrm>
            <a:off x="7063386" y="5242721"/>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28" name="object 55">
            <a:extLst>
              <a:ext uri="{FF2B5EF4-FFF2-40B4-BE49-F238E27FC236}">
                <a16:creationId xmlns:a16="http://schemas.microsoft.com/office/drawing/2014/main" xmlns="" id="{54056C67-59BB-874E-AC05-EEAF8BAB58CB}"/>
              </a:ext>
            </a:extLst>
          </p:cNvPr>
          <p:cNvSpPr/>
          <p:nvPr/>
        </p:nvSpPr>
        <p:spPr>
          <a:xfrm>
            <a:off x="7063386" y="52427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29" name="object 56">
            <a:extLst>
              <a:ext uri="{FF2B5EF4-FFF2-40B4-BE49-F238E27FC236}">
                <a16:creationId xmlns:a16="http://schemas.microsoft.com/office/drawing/2014/main" xmlns="" id="{D4B32800-AB18-F149-B855-BAF27C74ED72}"/>
              </a:ext>
            </a:extLst>
          </p:cNvPr>
          <p:cNvSpPr/>
          <p:nvPr/>
        </p:nvSpPr>
        <p:spPr>
          <a:xfrm>
            <a:off x="6822200" y="310024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30" name="object 57">
            <a:extLst>
              <a:ext uri="{FF2B5EF4-FFF2-40B4-BE49-F238E27FC236}">
                <a16:creationId xmlns:a16="http://schemas.microsoft.com/office/drawing/2014/main" xmlns="" id="{473F6F88-F79C-AC46-B2B4-538FB87AF1FA}"/>
              </a:ext>
            </a:extLst>
          </p:cNvPr>
          <p:cNvSpPr/>
          <p:nvPr/>
        </p:nvSpPr>
        <p:spPr>
          <a:xfrm>
            <a:off x="6822198" y="310024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1" name="object 58">
            <a:extLst>
              <a:ext uri="{FF2B5EF4-FFF2-40B4-BE49-F238E27FC236}">
                <a16:creationId xmlns:a16="http://schemas.microsoft.com/office/drawing/2014/main" xmlns="" id="{B0A49201-7BBB-4641-A011-AFCB210F853C}"/>
              </a:ext>
            </a:extLst>
          </p:cNvPr>
          <p:cNvSpPr/>
          <p:nvPr/>
        </p:nvSpPr>
        <p:spPr>
          <a:xfrm>
            <a:off x="5655194" y="4977869"/>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5"/>
                </a:lnTo>
                <a:lnTo>
                  <a:pt x="7773" y="192719"/>
                </a:lnTo>
                <a:lnTo>
                  <a:pt x="26178" y="230059"/>
                </a:lnTo>
                <a:lnTo>
                  <a:pt x="54105" y="259306"/>
                </a:lnTo>
                <a:lnTo>
                  <a:pt x="90306" y="278271"/>
                </a:lnTo>
                <a:lnTo>
                  <a:pt x="133532" y="284763"/>
                </a:lnTo>
                <a:lnTo>
                  <a:pt x="146282"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2" name="object 59">
            <a:extLst>
              <a:ext uri="{FF2B5EF4-FFF2-40B4-BE49-F238E27FC236}">
                <a16:creationId xmlns:a16="http://schemas.microsoft.com/office/drawing/2014/main" xmlns="" id="{5C61EB92-FA2F-B34D-B924-032DECA864E7}"/>
              </a:ext>
            </a:extLst>
          </p:cNvPr>
          <p:cNvSpPr/>
          <p:nvPr/>
        </p:nvSpPr>
        <p:spPr>
          <a:xfrm>
            <a:off x="5655194" y="497786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3" name="object 60">
            <a:extLst>
              <a:ext uri="{FF2B5EF4-FFF2-40B4-BE49-F238E27FC236}">
                <a16:creationId xmlns:a16="http://schemas.microsoft.com/office/drawing/2014/main" xmlns="" id="{D9B3B854-8ECC-7F45-BB1F-CE6FB5F7AAFC}"/>
              </a:ext>
            </a:extLst>
          </p:cNvPr>
          <p:cNvSpPr/>
          <p:nvPr/>
        </p:nvSpPr>
        <p:spPr>
          <a:xfrm>
            <a:off x="6508133" y="382520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4" name="object 61">
            <a:extLst>
              <a:ext uri="{FF2B5EF4-FFF2-40B4-BE49-F238E27FC236}">
                <a16:creationId xmlns:a16="http://schemas.microsoft.com/office/drawing/2014/main" xmlns="" id="{543727C3-DF78-F042-9E54-18DA2DCD520E}"/>
              </a:ext>
            </a:extLst>
          </p:cNvPr>
          <p:cNvSpPr/>
          <p:nvPr/>
        </p:nvSpPr>
        <p:spPr>
          <a:xfrm>
            <a:off x="6508133" y="38252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5" name="object 62">
            <a:extLst>
              <a:ext uri="{FF2B5EF4-FFF2-40B4-BE49-F238E27FC236}">
                <a16:creationId xmlns:a16="http://schemas.microsoft.com/office/drawing/2014/main" xmlns="" id="{3117EAB1-304B-374B-99CF-9C7FB810BCE6}"/>
              </a:ext>
            </a:extLst>
          </p:cNvPr>
          <p:cNvSpPr/>
          <p:nvPr/>
        </p:nvSpPr>
        <p:spPr>
          <a:xfrm>
            <a:off x="6652401" y="4659180"/>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6" name="object 63">
            <a:extLst>
              <a:ext uri="{FF2B5EF4-FFF2-40B4-BE49-F238E27FC236}">
                <a16:creationId xmlns:a16="http://schemas.microsoft.com/office/drawing/2014/main" xmlns="" id="{601B6979-3125-2246-BB03-F97024738573}"/>
              </a:ext>
            </a:extLst>
          </p:cNvPr>
          <p:cNvSpPr/>
          <p:nvPr/>
        </p:nvSpPr>
        <p:spPr>
          <a:xfrm>
            <a:off x="6652401" y="465918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7" name="object 64">
            <a:extLst>
              <a:ext uri="{FF2B5EF4-FFF2-40B4-BE49-F238E27FC236}">
                <a16:creationId xmlns:a16="http://schemas.microsoft.com/office/drawing/2014/main" xmlns="" id="{B88D0F43-5C2E-FF44-AE03-589C75F429E1}"/>
              </a:ext>
            </a:extLst>
          </p:cNvPr>
          <p:cNvSpPr/>
          <p:nvPr/>
        </p:nvSpPr>
        <p:spPr>
          <a:xfrm>
            <a:off x="2752073" y="3529308"/>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38" name="object 65">
            <a:extLst>
              <a:ext uri="{FF2B5EF4-FFF2-40B4-BE49-F238E27FC236}">
                <a16:creationId xmlns:a16="http://schemas.microsoft.com/office/drawing/2014/main" xmlns="" id="{638159DB-86F3-6C4E-B081-750231C39820}"/>
              </a:ext>
            </a:extLst>
          </p:cNvPr>
          <p:cNvSpPr/>
          <p:nvPr/>
        </p:nvSpPr>
        <p:spPr>
          <a:xfrm>
            <a:off x="2752073" y="3529307"/>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39" name="object 66">
            <a:extLst>
              <a:ext uri="{FF2B5EF4-FFF2-40B4-BE49-F238E27FC236}">
                <a16:creationId xmlns:a16="http://schemas.microsoft.com/office/drawing/2014/main" xmlns="" id="{2D99AF0A-67F1-874A-8D9F-4B7C1BD019AF}"/>
              </a:ext>
            </a:extLst>
          </p:cNvPr>
          <p:cNvSpPr/>
          <p:nvPr/>
        </p:nvSpPr>
        <p:spPr>
          <a:xfrm>
            <a:off x="4755484" y="4111247"/>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40" name="object 67">
            <a:extLst>
              <a:ext uri="{FF2B5EF4-FFF2-40B4-BE49-F238E27FC236}">
                <a16:creationId xmlns:a16="http://schemas.microsoft.com/office/drawing/2014/main" xmlns="" id="{D28CB2EF-4AE6-024F-A23E-20D200B98974}"/>
              </a:ext>
            </a:extLst>
          </p:cNvPr>
          <p:cNvSpPr/>
          <p:nvPr/>
        </p:nvSpPr>
        <p:spPr>
          <a:xfrm>
            <a:off x="4755483"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1" name="object 68">
            <a:extLst>
              <a:ext uri="{FF2B5EF4-FFF2-40B4-BE49-F238E27FC236}">
                <a16:creationId xmlns:a16="http://schemas.microsoft.com/office/drawing/2014/main" xmlns="" id="{1D2713B2-3428-4641-AC5E-F6A6B07E29FC}"/>
              </a:ext>
            </a:extLst>
          </p:cNvPr>
          <p:cNvSpPr/>
          <p:nvPr/>
        </p:nvSpPr>
        <p:spPr>
          <a:xfrm>
            <a:off x="3760610" y="2834750"/>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42" name="object 69">
            <a:extLst>
              <a:ext uri="{FF2B5EF4-FFF2-40B4-BE49-F238E27FC236}">
                <a16:creationId xmlns:a16="http://schemas.microsoft.com/office/drawing/2014/main" xmlns="" id="{9B5B2D8F-D8B0-6146-8374-BF4F258D2BC7}"/>
              </a:ext>
            </a:extLst>
          </p:cNvPr>
          <p:cNvSpPr/>
          <p:nvPr/>
        </p:nvSpPr>
        <p:spPr>
          <a:xfrm>
            <a:off x="3760610" y="283475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3" name="object 70">
            <a:extLst>
              <a:ext uri="{FF2B5EF4-FFF2-40B4-BE49-F238E27FC236}">
                <a16:creationId xmlns:a16="http://schemas.microsoft.com/office/drawing/2014/main" xmlns="" id="{2CFD4959-5CB5-0F46-838B-E6C04230A73A}"/>
              </a:ext>
            </a:extLst>
          </p:cNvPr>
          <p:cNvSpPr/>
          <p:nvPr/>
        </p:nvSpPr>
        <p:spPr>
          <a:xfrm>
            <a:off x="6266944" y="3064097"/>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44" name="object 71">
            <a:extLst>
              <a:ext uri="{FF2B5EF4-FFF2-40B4-BE49-F238E27FC236}">
                <a16:creationId xmlns:a16="http://schemas.microsoft.com/office/drawing/2014/main" xmlns="" id="{DCA8E291-3F90-5B45-87CB-50F482471F51}"/>
              </a:ext>
            </a:extLst>
          </p:cNvPr>
          <p:cNvSpPr/>
          <p:nvPr/>
        </p:nvSpPr>
        <p:spPr>
          <a:xfrm>
            <a:off x="6266945" y="306409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5" name="object 72">
            <a:extLst>
              <a:ext uri="{FF2B5EF4-FFF2-40B4-BE49-F238E27FC236}">
                <a16:creationId xmlns:a16="http://schemas.microsoft.com/office/drawing/2014/main" xmlns="" id="{7A5DC333-C83D-BB4A-A1A3-B3EA8574825B}"/>
              </a:ext>
            </a:extLst>
          </p:cNvPr>
          <p:cNvSpPr/>
          <p:nvPr/>
        </p:nvSpPr>
        <p:spPr>
          <a:xfrm>
            <a:off x="6967626" y="2282606"/>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46" name="object 73">
            <a:extLst>
              <a:ext uri="{FF2B5EF4-FFF2-40B4-BE49-F238E27FC236}">
                <a16:creationId xmlns:a16="http://schemas.microsoft.com/office/drawing/2014/main" xmlns="" id="{94119B55-14B3-EE4D-B391-C02781BCE86A}"/>
              </a:ext>
            </a:extLst>
          </p:cNvPr>
          <p:cNvSpPr/>
          <p:nvPr/>
        </p:nvSpPr>
        <p:spPr>
          <a:xfrm>
            <a:off x="6967625" y="228260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47" name="object 75">
            <a:extLst>
              <a:ext uri="{FF2B5EF4-FFF2-40B4-BE49-F238E27FC236}">
                <a16:creationId xmlns:a16="http://schemas.microsoft.com/office/drawing/2014/main" xmlns="" id="{E6BC0F4A-A2AB-AC4A-955A-D824F9B0BB2A}"/>
              </a:ext>
            </a:extLst>
          </p:cNvPr>
          <p:cNvSpPr/>
          <p:nvPr/>
        </p:nvSpPr>
        <p:spPr>
          <a:xfrm>
            <a:off x="2792910" y="4658715"/>
            <a:ext cx="1471952" cy="1580361"/>
          </a:xfrm>
          <a:custGeom>
            <a:avLst/>
            <a:gdLst/>
            <a:ahLst/>
            <a:cxnLst/>
            <a:rect l="l" t="t" r="r" b="b"/>
            <a:pathLst>
              <a:path w="1471952" h="1580361">
                <a:moveTo>
                  <a:pt x="1471952" y="0"/>
                </a:moveTo>
                <a:lnTo>
                  <a:pt x="0" y="1580361"/>
                </a:lnTo>
              </a:path>
            </a:pathLst>
          </a:custGeom>
          <a:ln w="25399">
            <a:noFill/>
          </a:ln>
        </p:spPr>
        <p:txBody>
          <a:bodyPr wrap="square" lIns="0" tIns="0" rIns="0" bIns="0" rtlCol="0">
            <a:noAutofit/>
          </a:bodyPr>
          <a:lstStyle/>
          <a:p>
            <a:endParaRPr dirty="0"/>
          </a:p>
        </p:txBody>
      </p:sp>
      <p:sp>
        <p:nvSpPr>
          <p:cNvPr id="148" name="object 77">
            <a:extLst>
              <a:ext uri="{FF2B5EF4-FFF2-40B4-BE49-F238E27FC236}">
                <a16:creationId xmlns:a16="http://schemas.microsoft.com/office/drawing/2014/main" xmlns="" id="{BDCA85D0-C17C-C246-9318-3C45806F411F}"/>
              </a:ext>
            </a:extLst>
          </p:cNvPr>
          <p:cNvSpPr txBox="1"/>
          <p:nvPr/>
        </p:nvSpPr>
        <p:spPr>
          <a:xfrm>
            <a:off x="7945657" y="4496756"/>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149" name="object 78">
            <a:extLst>
              <a:ext uri="{FF2B5EF4-FFF2-40B4-BE49-F238E27FC236}">
                <a16:creationId xmlns:a16="http://schemas.microsoft.com/office/drawing/2014/main" xmlns="" id="{3D239804-DA8D-2548-8C3B-A7383678EDEC}"/>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150" name="Straight Arrow Connector 149">
            <a:extLst>
              <a:ext uri="{FF2B5EF4-FFF2-40B4-BE49-F238E27FC236}">
                <a16:creationId xmlns:a16="http://schemas.microsoft.com/office/drawing/2014/main" xmlns="" id="{C5816C6D-B4E3-8B45-8ADB-DE2DF93E9622}"/>
              </a:ext>
            </a:extLst>
          </p:cNvPr>
          <p:cNvCxnSpPr/>
          <p:nvPr/>
        </p:nvCxnSpPr>
        <p:spPr>
          <a:xfrm flipV="1">
            <a:off x="4381670" y="1181686"/>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Straight Arrow Connector 150">
            <a:extLst>
              <a:ext uri="{FF2B5EF4-FFF2-40B4-BE49-F238E27FC236}">
                <a16:creationId xmlns:a16="http://schemas.microsoft.com/office/drawing/2014/main" xmlns="" id="{D19ADB91-B60C-EC47-9206-3671D31A6531}"/>
              </a:ext>
            </a:extLst>
          </p:cNvPr>
          <p:cNvCxnSpPr>
            <a:cxnSpLocks/>
          </p:cNvCxnSpPr>
          <p:nvPr/>
        </p:nvCxnSpPr>
        <p:spPr>
          <a:xfrm>
            <a:off x="4381670" y="4919426"/>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xmlns="" id="{4C5BCC2F-9257-DB42-ACB6-CA2B41D50207}"/>
              </a:ext>
            </a:extLst>
          </p:cNvPr>
          <p:cNvCxnSpPr>
            <a:cxnSpLocks/>
          </p:cNvCxnSpPr>
          <p:nvPr/>
        </p:nvCxnSpPr>
        <p:spPr>
          <a:xfrm flipH="1">
            <a:off x="2585177" y="4934745"/>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23473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object 75"/>
          <p:cNvSpPr/>
          <p:nvPr/>
        </p:nvSpPr>
        <p:spPr>
          <a:xfrm>
            <a:off x="3315065" y="1715439"/>
            <a:ext cx="5312972" cy="4188150"/>
          </a:xfrm>
          <a:custGeom>
            <a:avLst/>
            <a:gdLst/>
            <a:ahLst/>
            <a:cxnLst/>
            <a:rect l="l" t="t" r="r" b="b"/>
            <a:pathLst>
              <a:path w="5312972" h="4188150">
                <a:moveTo>
                  <a:pt x="643475" y="0"/>
                </a:moveTo>
                <a:lnTo>
                  <a:pt x="0" y="3268995"/>
                </a:lnTo>
                <a:lnTo>
                  <a:pt x="4669496" y="4188150"/>
                </a:lnTo>
                <a:lnTo>
                  <a:pt x="5312972" y="919154"/>
                </a:lnTo>
                <a:lnTo>
                  <a:pt x="643475" y="0"/>
                </a:lnTo>
                <a:close/>
              </a:path>
            </a:pathLst>
          </a:custGeom>
          <a:solidFill>
            <a:schemeClr val="accent3">
              <a:lumMod val="20000"/>
              <a:lumOff val="80000"/>
            </a:schemeClr>
          </a:solidFill>
          <a:ln>
            <a:noFill/>
          </a:ln>
        </p:spPr>
        <p:txBody>
          <a:bodyPr wrap="square" lIns="0" tIns="0" rIns="0" bIns="0" rtlCol="0">
            <a:noAutofit/>
          </a:bodyPr>
          <a:lstStyle/>
          <a:p>
            <a:endParaRPr dirty="0"/>
          </a:p>
        </p:txBody>
      </p:sp>
      <p:sp>
        <p:nvSpPr>
          <p:cNvPr id="2" name="object 2"/>
          <p:cNvSpPr txBox="1">
            <a:spLocks noGrp="1"/>
          </p:cNvSpPr>
          <p:nvPr>
            <p:ph type="title"/>
          </p:nvPr>
        </p:nvSpPr>
        <p:spPr>
          <a:xfrm>
            <a:off x="388936" y="338418"/>
            <a:ext cx="10921489" cy="985557"/>
          </a:xfrm>
        </p:spPr>
        <p:txBody>
          <a:bodyPr/>
          <a:lstStyle/>
          <a:p>
            <a:r>
              <a:rPr lang="en-US" dirty="0"/>
              <a:t>3D → 2D Feature </a:t>
            </a:r>
            <a:r>
              <a:rPr lang="en-US" b="1" dirty="0"/>
              <a:t>Extraction</a:t>
            </a:r>
            <a:r>
              <a:rPr lang="en-US" dirty="0"/>
              <a:t> (e.g. PCA)</a:t>
            </a:r>
          </a:p>
        </p:txBody>
      </p:sp>
      <p:sp>
        <p:nvSpPr>
          <p:cNvPr id="154" name="object 4">
            <a:extLst>
              <a:ext uri="{FF2B5EF4-FFF2-40B4-BE49-F238E27FC236}">
                <a16:creationId xmlns:a16="http://schemas.microsoft.com/office/drawing/2014/main" xmlns="" id="{5F7FFC21-6677-AD4A-A1D2-07851210AEBD}"/>
              </a:ext>
            </a:extLst>
          </p:cNvPr>
          <p:cNvSpPr/>
          <p:nvPr/>
        </p:nvSpPr>
        <p:spPr>
          <a:xfrm>
            <a:off x="4282196" y="1323975"/>
            <a:ext cx="0" cy="3334739"/>
          </a:xfrm>
          <a:custGeom>
            <a:avLst/>
            <a:gdLst/>
            <a:ahLst/>
            <a:cxnLst/>
            <a:rect l="l" t="t" r="r" b="b"/>
            <a:pathLst>
              <a:path h="3334739">
                <a:moveTo>
                  <a:pt x="0" y="3334739"/>
                </a:moveTo>
                <a:lnTo>
                  <a:pt x="0" y="0"/>
                </a:lnTo>
              </a:path>
            </a:pathLst>
          </a:custGeom>
          <a:ln w="25399">
            <a:noFill/>
          </a:ln>
        </p:spPr>
        <p:txBody>
          <a:bodyPr wrap="square" lIns="0" tIns="0" rIns="0" bIns="0" rtlCol="0">
            <a:noAutofit/>
          </a:bodyPr>
          <a:lstStyle/>
          <a:p>
            <a:endParaRPr dirty="0"/>
          </a:p>
        </p:txBody>
      </p:sp>
      <p:sp>
        <p:nvSpPr>
          <p:cNvPr id="155" name="object 9">
            <a:extLst>
              <a:ext uri="{FF2B5EF4-FFF2-40B4-BE49-F238E27FC236}">
                <a16:creationId xmlns:a16="http://schemas.microsoft.com/office/drawing/2014/main" xmlns="" id="{1AD43E15-04D8-104C-B462-B8AF28314410}"/>
              </a:ext>
            </a:extLst>
          </p:cNvPr>
          <p:cNvSpPr/>
          <p:nvPr/>
        </p:nvSpPr>
        <p:spPr>
          <a:xfrm>
            <a:off x="3764067" y="5473354"/>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56" name="object 10">
            <a:extLst>
              <a:ext uri="{FF2B5EF4-FFF2-40B4-BE49-F238E27FC236}">
                <a16:creationId xmlns:a16="http://schemas.microsoft.com/office/drawing/2014/main" xmlns="" id="{8F51D897-F05F-D84A-889D-800593B898BF}"/>
              </a:ext>
            </a:extLst>
          </p:cNvPr>
          <p:cNvSpPr/>
          <p:nvPr/>
        </p:nvSpPr>
        <p:spPr>
          <a:xfrm>
            <a:off x="3764066" y="547335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57" name="object 11">
            <a:extLst>
              <a:ext uri="{FF2B5EF4-FFF2-40B4-BE49-F238E27FC236}">
                <a16:creationId xmlns:a16="http://schemas.microsoft.com/office/drawing/2014/main" xmlns="" id="{810664C9-1849-D849-96E3-2BDD991658B5}"/>
              </a:ext>
            </a:extLst>
          </p:cNvPr>
          <p:cNvSpPr/>
          <p:nvPr/>
        </p:nvSpPr>
        <p:spPr>
          <a:xfrm>
            <a:off x="7414984" y="338628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58" name="object 12">
            <a:extLst>
              <a:ext uri="{FF2B5EF4-FFF2-40B4-BE49-F238E27FC236}">
                <a16:creationId xmlns:a16="http://schemas.microsoft.com/office/drawing/2014/main" xmlns="" id="{DE1F0D82-A392-1F46-BADB-156D4F35FC0D}"/>
              </a:ext>
            </a:extLst>
          </p:cNvPr>
          <p:cNvSpPr/>
          <p:nvPr/>
        </p:nvSpPr>
        <p:spPr>
          <a:xfrm>
            <a:off x="7414983" y="338628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59" name="object 13">
            <a:extLst>
              <a:ext uri="{FF2B5EF4-FFF2-40B4-BE49-F238E27FC236}">
                <a16:creationId xmlns:a16="http://schemas.microsoft.com/office/drawing/2014/main" xmlns="" id="{4DA47DD7-DB7F-5244-8164-49ACF1976FF2}"/>
              </a:ext>
            </a:extLst>
          </p:cNvPr>
          <p:cNvSpPr/>
          <p:nvPr/>
        </p:nvSpPr>
        <p:spPr>
          <a:xfrm>
            <a:off x="5655194" y="1850651"/>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60" name="object 14">
            <a:extLst>
              <a:ext uri="{FF2B5EF4-FFF2-40B4-BE49-F238E27FC236}">
                <a16:creationId xmlns:a16="http://schemas.microsoft.com/office/drawing/2014/main" xmlns="" id="{85831527-A20F-7F4D-8780-C66351CBCF6B}"/>
              </a:ext>
            </a:extLst>
          </p:cNvPr>
          <p:cNvSpPr/>
          <p:nvPr/>
        </p:nvSpPr>
        <p:spPr>
          <a:xfrm>
            <a:off x="5655194" y="18506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1" name="object 15">
            <a:extLst>
              <a:ext uri="{FF2B5EF4-FFF2-40B4-BE49-F238E27FC236}">
                <a16:creationId xmlns:a16="http://schemas.microsoft.com/office/drawing/2014/main" xmlns="" id="{53A7D995-32C4-744E-804D-94A6C3BB28AB}"/>
              </a:ext>
            </a:extLst>
          </p:cNvPr>
          <p:cNvSpPr/>
          <p:nvPr/>
        </p:nvSpPr>
        <p:spPr>
          <a:xfrm>
            <a:off x="4902686" y="2007438"/>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62" name="object 16">
            <a:extLst>
              <a:ext uri="{FF2B5EF4-FFF2-40B4-BE49-F238E27FC236}">
                <a16:creationId xmlns:a16="http://schemas.microsoft.com/office/drawing/2014/main" xmlns="" id="{B20EF57A-AE13-754A-87C7-C141F257FF86}"/>
              </a:ext>
            </a:extLst>
          </p:cNvPr>
          <p:cNvSpPr/>
          <p:nvPr/>
        </p:nvSpPr>
        <p:spPr>
          <a:xfrm>
            <a:off x="4902686" y="200743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3" name="object 17">
            <a:extLst>
              <a:ext uri="{FF2B5EF4-FFF2-40B4-BE49-F238E27FC236}">
                <a16:creationId xmlns:a16="http://schemas.microsoft.com/office/drawing/2014/main" xmlns="" id="{3DD57A6D-2C48-864E-B57C-66A730E3C106}"/>
              </a:ext>
            </a:extLst>
          </p:cNvPr>
          <p:cNvSpPr/>
          <p:nvPr/>
        </p:nvSpPr>
        <p:spPr>
          <a:xfrm>
            <a:off x="6981884" y="4055321"/>
            <a:ext cx="241138" cy="284762"/>
          </a:xfrm>
          <a:custGeom>
            <a:avLst/>
            <a:gdLst/>
            <a:ahLst/>
            <a:cxnLst/>
            <a:rect l="l" t="t" r="r" b="b"/>
            <a:pathLst>
              <a:path w="241138" h="284762">
                <a:moveTo>
                  <a:pt x="110783" y="0"/>
                </a:moveTo>
                <a:lnTo>
                  <a:pt x="73091" y="11056"/>
                </a:lnTo>
                <a:lnTo>
                  <a:pt x="41146" y="34956"/>
                </a:lnTo>
                <a:lnTo>
                  <a:pt x="17043" y="69210"/>
                </a:lnTo>
                <a:lnTo>
                  <a:pt x="2882" y="111331"/>
                </a:lnTo>
                <a:lnTo>
                  <a:pt x="0" y="142554"/>
                </a:lnTo>
                <a:lnTo>
                  <a:pt x="138" y="149474"/>
                </a:lnTo>
                <a:lnTo>
                  <a:pt x="7773" y="192717"/>
                </a:lnTo>
                <a:lnTo>
                  <a:pt x="26178" y="230057"/>
                </a:lnTo>
                <a:lnTo>
                  <a:pt x="54105" y="259305"/>
                </a:lnTo>
                <a:lnTo>
                  <a:pt x="90305" y="278270"/>
                </a:lnTo>
                <a:lnTo>
                  <a:pt x="133530"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4" y="45269"/>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64" name="object 18">
            <a:extLst>
              <a:ext uri="{FF2B5EF4-FFF2-40B4-BE49-F238E27FC236}">
                <a16:creationId xmlns:a16="http://schemas.microsoft.com/office/drawing/2014/main" xmlns="" id="{DE1CAA43-13E9-2940-9354-903DDFD513A2}"/>
              </a:ext>
            </a:extLst>
          </p:cNvPr>
          <p:cNvSpPr/>
          <p:nvPr/>
        </p:nvSpPr>
        <p:spPr>
          <a:xfrm>
            <a:off x="6981884" y="40553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5" name="object 19">
            <a:extLst>
              <a:ext uri="{FF2B5EF4-FFF2-40B4-BE49-F238E27FC236}">
                <a16:creationId xmlns:a16="http://schemas.microsoft.com/office/drawing/2014/main" xmlns="" id="{4C8BA300-72C6-A741-A765-7552E63B6717}"/>
              </a:ext>
            </a:extLst>
          </p:cNvPr>
          <p:cNvSpPr/>
          <p:nvPr/>
        </p:nvSpPr>
        <p:spPr>
          <a:xfrm>
            <a:off x="6387538" y="5618827"/>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66" name="object 20">
            <a:extLst>
              <a:ext uri="{FF2B5EF4-FFF2-40B4-BE49-F238E27FC236}">
                <a16:creationId xmlns:a16="http://schemas.microsoft.com/office/drawing/2014/main" xmlns="" id="{2B143207-B614-3D49-B59C-1EE4C33E4ECD}"/>
              </a:ext>
            </a:extLst>
          </p:cNvPr>
          <p:cNvSpPr/>
          <p:nvPr/>
        </p:nvSpPr>
        <p:spPr>
          <a:xfrm>
            <a:off x="6387538" y="561882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7" name="object 21">
            <a:extLst>
              <a:ext uri="{FF2B5EF4-FFF2-40B4-BE49-F238E27FC236}">
                <a16:creationId xmlns:a16="http://schemas.microsoft.com/office/drawing/2014/main" xmlns="" id="{69C0C0D6-FE51-5F49-9CD7-29169B54F71F}"/>
              </a:ext>
            </a:extLst>
          </p:cNvPr>
          <p:cNvSpPr/>
          <p:nvPr/>
        </p:nvSpPr>
        <p:spPr>
          <a:xfrm>
            <a:off x="4634889" y="278581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68" name="object 22">
            <a:extLst>
              <a:ext uri="{FF2B5EF4-FFF2-40B4-BE49-F238E27FC236}">
                <a16:creationId xmlns:a16="http://schemas.microsoft.com/office/drawing/2014/main" xmlns="" id="{28923D1F-446D-0740-91FD-CC333D2296F2}"/>
              </a:ext>
            </a:extLst>
          </p:cNvPr>
          <p:cNvSpPr/>
          <p:nvPr/>
        </p:nvSpPr>
        <p:spPr>
          <a:xfrm>
            <a:off x="4634889" y="278581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69" name="object 23">
            <a:extLst>
              <a:ext uri="{FF2B5EF4-FFF2-40B4-BE49-F238E27FC236}">
                <a16:creationId xmlns:a16="http://schemas.microsoft.com/office/drawing/2014/main" xmlns="" id="{134E4B66-E2A2-FF45-9C99-4A74A387FA7F}"/>
              </a:ext>
            </a:extLst>
          </p:cNvPr>
          <p:cNvSpPr/>
          <p:nvPr/>
        </p:nvSpPr>
        <p:spPr>
          <a:xfrm>
            <a:off x="5479739" y="411124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0" name="object 24">
            <a:extLst>
              <a:ext uri="{FF2B5EF4-FFF2-40B4-BE49-F238E27FC236}">
                <a16:creationId xmlns:a16="http://schemas.microsoft.com/office/drawing/2014/main" xmlns="" id="{EC5331A2-31B9-DE40-8911-4B0412B14427}"/>
              </a:ext>
            </a:extLst>
          </p:cNvPr>
          <p:cNvSpPr/>
          <p:nvPr/>
        </p:nvSpPr>
        <p:spPr>
          <a:xfrm>
            <a:off x="5479739"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1" name="object 25">
            <a:extLst>
              <a:ext uri="{FF2B5EF4-FFF2-40B4-BE49-F238E27FC236}">
                <a16:creationId xmlns:a16="http://schemas.microsoft.com/office/drawing/2014/main" xmlns="" id="{790CA54D-0FFE-304C-8B00-631C4415F612}"/>
              </a:ext>
            </a:extLst>
          </p:cNvPr>
          <p:cNvSpPr/>
          <p:nvPr/>
        </p:nvSpPr>
        <p:spPr>
          <a:xfrm>
            <a:off x="4755484" y="3356818"/>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2" name="object 26">
            <a:extLst>
              <a:ext uri="{FF2B5EF4-FFF2-40B4-BE49-F238E27FC236}">
                <a16:creationId xmlns:a16="http://schemas.microsoft.com/office/drawing/2014/main" xmlns="" id="{7F4BDB4D-3496-3C40-9A9E-1C8324367839}"/>
              </a:ext>
            </a:extLst>
          </p:cNvPr>
          <p:cNvSpPr/>
          <p:nvPr/>
        </p:nvSpPr>
        <p:spPr>
          <a:xfrm>
            <a:off x="4755483" y="335681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3" name="object 27">
            <a:extLst>
              <a:ext uri="{FF2B5EF4-FFF2-40B4-BE49-F238E27FC236}">
                <a16:creationId xmlns:a16="http://schemas.microsoft.com/office/drawing/2014/main" xmlns="" id="{5790FF8D-43C7-CA47-84BE-7FD400EF379A}"/>
              </a:ext>
            </a:extLst>
          </p:cNvPr>
          <p:cNvSpPr/>
          <p:nvPr/>
        </p:nvSpPr>
        <p:spPr>
          <a:xfrm>
            <a:off x="7810242" y="1996563"/>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4" y="259305"/>
                </a:lnTo>
                <a:lnTo>
                  <a:pt x="90304" y="278270"/>
                </a:lnTo>
                <a:lnTo>
                  <a:pt x="133529" y="284762"/>
                </a:lnTo>
                <a:lnTo>
                  <a:pt x="146280" y="282315"/>
                </a:lnTo>
                <a:lnTo>
                  <a:pt x="181337" y="265982"/>
                </a:lnTo>
                <a:lnTo>
                  <a:pt x="210045" y="237841"/>
                </a:lnTo>
                <a:lnTo>
                  <a:pt x="230410" y="200058"/>
                </a:lnTo>
                <a:lnTo>
                  <a:pt x="240437" y="154798"/>
                </a:lnTo>
                <a:lnTo>
                  <a:pt x="241137" y="138424"/>
                </a:lnTo>
                <a:lnTo>
                  <a:pt x="240089" y="123226"/>
                </a:lnTo>
                <a:lnTo>
                  <a:pt x="229223" y="80911"/>
                </a:lnTo>
                <a:lnTo>
                  <a:pt x="207893" y="45269"/>
                </a:lnTo>
                <a:lnTo>
                  <a:pt x="177536"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74" name="object 28">
            <a:extLst>
              <a:ext uri="{FF2B5EF4-FFF2-40B4-BE49-F238E27FC236}">
                <a16:creationId xmlns:a16="http://schemas.microsoft.com/office/drawing/2014/main" xmlns="" id="{20387247-79A0-844E-BE94-33A35C662D3B}"/>
              </a:ext>
            </a:extLst>
          </p:cNvPr>
          <p:cNvSpPr/>
          <p:nvPr/>
        </p:nvSpPr>
        <p:spPr>
          <a:xfrm>
            <a:off x="7810241" y="199656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5" name="object 29">
            <a:extLst>
              <a:ext uri="{FF2B5EF4-FFF2-40B4-BE49-F238E27FC236}">
                <a16:creationId xmlns:a16="http://schemas.microsoft.com/office/drawing/2014/main" xmlns="" id="{B81E702D-8DFA-1046-AF50-DA65C118B88C}"/>
              </a:ext>
            </a:extLst>
          </p:cNvPr>
          <p:cNvSpPr/>
          <p:nvPr/>
        </p:nvSpPr>
        <p:spPr>
          <a:xfrm>
            <a:off x="6266944" y="214651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6" name="object 30">
            <a:extLst>
              <a:ext uri="{FF2B5EF4-FFF2-40B4-BE49-F238E27FC236}">
                <a16:creationId xmlns:a16="http://schemas.microsoft.com/office/drawing/2014/main" xmlns="" id="{86AB123A-CEDF-2942-ACA1-38D7797657B1}"/>
              </a:ext>
            </a:extLst>
          </p:cNvPr>
          <p:cNvSpPr/>
          <p:nvPr/>
        </p:nvSpPr>
        <p:spPr>
          <a:xfrm>
            <a:off x="6266945" y="214651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7" name="object 31">
            <a:extLst>
              <a:ext uri="{FF2B5EF4-FFF2-40B4-BE49-F238E27FC236}">
                <a16:creationId xmlns:a16="http://schemas.microsoft.com/office/drawing/2014/main" xmlns="" id="{2DEF2A14-A55F-8B4E-B6E2-F702F6293C29}"/>
              </a:ext>
            </a:extLst>
          </p:cNvPr>
          <p:cNvSpPr/>
          <p:nvPr/>
        </p:nvSpPr>
        <p:spPr>
          <a:xfrm>
            <a:off x="5023281" y="5592927"/>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8" name="object 32">
            <a:extLst>
              <a:ext uri="{FF2B5EF4-FFF2-40B4-BE49-F238E27FC236}">
                <a16:creationId xmlns:a16="http://schemas.microsoft.com/office/drawing/2014/main" xmlns="" id="{77E4DA58-C477-8548-875F-1E0E38164A35}"/>
              </a:ext>
            </a:extLst>
          </p:cNvPr>
          <p:cNvSpPr/>
          <p:nvPr/>
        </p:nvSpPr>
        <p:spPr>
          <a:xfrm>
            <a:off x="5023281" y="559292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9" name="object 33">
            <a:extLst>
              <a:ext uri="{FF2B5EF4-FFF2-40B4-BE49-F238E27FC236}">
                <a16:creationId xmlns:a16="http://schemas.microsoft.com/office/drawing/2014/main" xmlns="" id="{5DEBFEF6-2198-9F44-BB65-A73FC7ED1CD8}"/>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180" name="object 34">
            <a:extLst>
              <a:ext uri="{FF2B5EF4-FFF2-40B4-BE49-F238E27FC236}">
                <a16:creationId xmlns:a16="http://schemas.microsoft.com/office/drawing/2014/main" xmlns="" id="{D5FAD36D-A6DE-0949-9CC2-B7AC279D8856}"/>
              </a:ext>
            </a:extLst>
          </p:cNvPr>
          <p:cNvSpPr/>
          <p:nvPr/>
        </p:nvSpPr>
        <p:spPr>
          <a:xfrm>
            <a:off x="5783041" y="33501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1" name="object 35">
            <a:extLst>
              <a:ext uri="{FF2B5EF4-FFF2-40B4-BE49-F238E27FC236}">
                <a16:creationId xmlns:a16="http://schemas.microsoft.com/office/drawing/2014/main" xmlns="" id="{61CE90E6-9C82-BF45-B961-BC755ECAFC69}"/>
              </a:ext>
            </a:extLst>
          </p:cNvPr>
          <p:cNvSpPr/>
          <p:nvPr/>
        </p:nvSpPr>
        <p:spPr>
          <a:xfrm>
            <a:off x="5783040" y="33501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2" name="object 36">
            <a:extLst>
              <a:ext uri="{FF2B5EF4-FFF2-40B4-BE49-F238E27FC236}">
                <a16:creationId xmlns:a16="http://schemas.microsoft.com/office/drawing/2014/main" xmlns="" id="{06D21090-D887-DA44-9312-B49036CC778A}"/>
              </a:ext>
            </a:extLst>
          </p:cNvPr>
          <p:cNvSpPr/>
          <p:nvPr/>
        </p:nvSpPr>
        <p:spPr>
          <a:xfrm>
            <a:off x="6100142" y="431715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3" name="object 37">
            <a:extLst>
              <a:ext uri="{FF2B5EF4-FFF2-40B4-BE49-F238E27FC236}">
                <a16:creationId xmlns:a16="http://schemas.microsoft.com/office/drawing/2014/main" xmlns="" id="{3053C8AF-2EDD-2249-ABD9-727A9EFF7037}"/>
              </a:ext>
            </a:extLst>
          </p:cNvPr>
          <p:cNvSpPr/>
          <p:nvPr/>
        </p:nvSpPr>
        <p:spPr>
          <a:xfrm>
            <a:off x="6100142" y="43171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4" name="object 38">
            <a:extLst>
              <a:ext uri="{FF2B5EF4-FFF2-40B4-BE49-F238E27FC236}">
                <a16:creationId xmlns:a16="http://schemas.microsoft.com/office/drawing/2014/main" xmlns="" id="{1250C6CB-2D03-2F47-BADE-419447C2ECA3}"/>
              </a:ext>
            </a:extLst>
          </p:cNvPr>
          <p:cNvSpPr/>
          <p:nvPr/>
        </p:nvSpPr>
        <p:spPr>
          <a:xfrm>
            <a:off x="4755484" y="4956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4"/>
                </a:lnTo>
                <a:lnTo>
                  <a:pt x="7772" y="192718"/>
                </a:lnTo>
                <a:lnTo>
                  <a:pt x="26177" y="230058"/>
                </a:lnTo>
                <a:lnTo>
                  <a:pt x="54104" y="259306"/>
                </a:lnTo>
                <a:lnTo>
                  <a:pt x="90304"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5" name="object 39">
            <a:extLst>
              <a:ext uri="{FF2B5EF4-FFF2-40B4-BE49-F238E27FC236}">
                <a16:creationId xmlns:a16="http://schemas.microsoft.com/office/drawing/2014/main" xmlns="" id="{7B8A3FDE-4C8A-6949-9CFD-A2915094F79F}"/>
              </a:ext>
            </a:extLst>
          </p:cNvPr>
          <p:cNvSpPr/>
          <p:nvPr/>
        </p:nvSpPr>
        <p:spPr>
          <a:xfrm>
            <a:off x="4755483" y="4956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6" name="object 40">
            <a:extLst>
              <a:ext uri="{FF2B5EF4-FFF2-40B4-BE49-F238E27FC236}">
                <a16:creationId xmlns:a16="http://schemas.microsoft.com/office/drawing/2014/main" xmlns="" id="{79D9D286-5BAD-CA4E-841C-7FA6CA1F5146}"/>
              </a:ext>
            </a:extLst>
          </p:cNvPr>
          <p:cNvSpPr/>
          <p:nvPr/>
        </p:nvSpPr>
        <p:spPr>
          <a:xfrm>
            <a:off x="3522878" y="381120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7" name="object 41">
            <a:extLst>
              <a:ext uri="{FF2B5EF4-FFF2-40B4-BE49-F238E27FC236}">
                <a16:creationId xmlns:a16="http://schemas.microsoft.com/office/drawing/2014/main" xmlns="" id="{38226CEE-1883-DF47-A9AB-073F4B200648}"/>
              </a:ext>
            </a:extLst>
          </p:cNvPr>
          <p:cNvSpPr/>
          <p:nvPr/>
        </p:nvSpPr>
        <p:spPr>
          <a:xfrm>
            <a:off x="3522878" y="381120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8" name="object 42">
            <a:extLst>
              <a:ext uri="{FF2B5EF4-FFF2-40B4-BE49-F238E27FC236}">
                <a16:creationId xmlns:a16="http://schemas.microsoft.com/office/drawing/2014/main" xmlns="" id="{241949E0-4F93-254C-A5E3-26035785E9B6}"/>
              </a:ext>
            </a:extLst>
          </p:cNvPr>
          <p:cNvSpPr/>
          <p:nvPr/>
        </p:nvSpPr>
        <p:spPr>
          <a:xfrm>
            <a:off x="5182223" y="34998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9" name="object 43">
            <a:extLst>
              <a:ext uri="{FF2B5EF4-FFF2-40B4-BE49-F238E27FC236}">
                <a16:creationId xmlns:a16="http://schemas.microsoft.com/office/drawing/2014/main" xmlns="" id="{4E7AEB14-5309-2044-A64F-623CC78DF2F7}"/>
              </a:ext>
            </a:extLst>
          </p:cNvPr>
          <p:cNvSpPr/>
          <p:nvPr/>
        </p:nvSpPr>
        <p:spPr>
          <a:xfrm>
            <a:off x="5182222" y="34998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0" name="object 44">
            <a:extLst>
              <a:ext uri="{FF2B5EF4-FFF2-40B4-BE49-F238E27FC236}">
                <a16:creationId xmlns:a16="http://schemas.microsoft.com/office/drawing/2014/main" xmlns="" id="{E3A9113A-B63B-824A-875F-B7A183F3D438}"/>
              </a:ext>
            </a:extLst>
          </p:cNvPr>
          <p:cNvSpPr/>
          <p:nvPr/>
        </p:nvSpPr>
        <p:spPr>
          <a:xfrm>
            <a:off x="5359145" y="4608214"/>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91" name="object 45">
            <a:extLst>
              <a:ext uri="{FF2B5EF4-FFF2-40B4-BE49-F238E27FC236}">
                <a16:creationId xmlns:a16="http://schemas.microsoft.com/office/drawing/2014/main" xmlns="" id="{10825B38-2AFE-DC41-A222-3C7D91EBDCB9}"/>
              </a:ext>
            </a:extLst>
          </p:cNvPr>
          <p:cNvSpPr/>
          <p:nvPr/>
        </p:nvSpPr>
        <p:spPr>
          <a:xfrm>
            <a:off x="5359145" y="460821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2" name="object 46">
            <a:extLst>
              <a:ext uri="{FF2B5EF4-FFF2-40B4-BE49-F238E27FC236}">
                <a16:creationId xmlns:a16="http://schemas.microsoft.com/office/drawing/2014/main" xmlns="" id="{8F9B947C-BF96-FD41-90B1-4E5C6F285D3F}"/>
              </a:ext>
            </a:extLst>
          </p:cNvPr>
          <p:cNvSpPr/>
          <p:nvPr/>
        </p:nvSpPr>
        <p:spPr>
          <a:xfrm>
            <a:off x="7656172" y="4174134"/>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3" name="object 47">
            <a:extLst>
              <a:ext uri="{FF2B5EF4-FFF2-40B4-BE49-F238E27FC236}">
                <a16:creationId xmlns:a16="http://schemas.microsoft.com/office/drawing/2014/main" xmlns="" id="{49D6990B-2BC0-CD46-A6F5-4EC8F93AE10E}"/>
              </a:ext>
            </a:extLst>
          </p:cNvPr>
          <p:cNvSpPr/>
          <p:nvPr/>
        </p:nvSpPr>
        <p:spPr>
          <a:xfrm>
            <a:off x="7656170" y="417413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4" name="object 48">
            <a:extLst>
              <a:ext uri="{FF2B5EF4-FFF2-40B4-BE49-F238E27FC236}">
                <a16:creationId xmlns:a16="http://schemas.microsoft.com/office/drawing/2014/main" xmlns="" id="{6AF74831-1030-9D4E-8167-843555689B87}"/>
              </a:ext>
            </a:extLst>
          </p:cNvPr>
          <p:cNvSpPr/>
          <p:nvPr/>
        </p:nvSpPr>
        <p:spPr>
          <a:xfrm>
            <a:off x="3881205" y="4418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5" name="object 49">
            <a:extLst>
              <a:ext uri="{FF2B5EF4-FFF2-40B4-BE49-F238E27FC236}">
                <a16:creationId xmlns:a16="http://schemas.microsoft.com/office/drawing/2014/main" xmlns="" id="{1662083C-3FDC-214E-AB52-9166E26F700A}"/>
              </a:ext>
            </a:extLst>
          </p:cNvPr>
          <p:cNvSpPr/>
          <p:nvPr/>
        </p:nvSpPr>
        <p:spPr>
          <a:xfrm>
            <a:off x="3881203" y="4418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6" name="object 50">
            <a:extLst>
              <a:ext uri="{FF2B5EF4-FFF2-40B4-BE49-F238E27FC236}">
                <a16:creationId xmlns:a16="http://schemas.microsoft.com/office/drawing/2014/main" xmlns="" id="{AE04065A-7986-5540-B5A8-B489E2CE4A3E}"/>
              </a:ext>
            </a:extLst>
          </p:cNvPr>
          <p:cNvSpPr/>
          <p:nvPr/>
        </p:nvSpPr>
        <p:spPr>
          <a:xfrm>
            <a:off x="7304586" y="2612377"/>
            <a:ext cx="254648" cy="286004"/>
          </a:xfrm>
          <a:custGeom>
            <a:avLst/>
            <a:gdLst/>
            <a:ahLst/>
            <a:cxnLst/>
            <a:rect l="l" t="t" r="r" b="b"/>
            <a:pathLst>
              <a:path w="254648" h="286004">
                <a:moveTo>
                  <a:pt x="128441" y="0"/>
                </a:moveTo>
                <a:lnTo>
                  <a:pt x="87998" y="7160"/>
                </a:lnTo>
                <a:lnTo>
                  <a:pt x="52943" y="27120"/>
                </a:lnTo>
                <a:lnTo>
                  <a:pt x="25265" y="57587"/>
                </a:lnTo>
                <a:lnTo>
                  <a:pt x="6954" y="96268"/>
                </a:lnTo>
                <a:lnTo>
                  <a:pt x="0" y="140870"/>
                </a:lnTo>
                <a:lnTo>
                  <a:pt x="724" y="156642"/>
                </a:lnTo>
                <a:lnTo>
                  <a:pt x="11032" y="200493"/>
                </a:lnTo>
                <a:lnTo>
                  <a:pt x="31972" y="237468"/>
                </a:lnTo>
                <a:lnTo>
                  <a:pt x="61531" y="265404"/>
                </a:lnTo>
                <a:lnTo>
                  <a:pt x="97696" y="282138"/>
                </a:lnTo>
                <a:lnTo>
                  <a:pt x="124480" y="286004"/>
                </a:lnTo>
                <a:lnTo>
                  <a:pt x="138675" y="285196"/>
                </a:lnTo>
                <a:lnTo>
                  <a:pt x="178057" y="273665"/>
                </a:lnTo>
                <a:lnTo>
                  <a:pt x="211177" y="250224"/>
                </a:lnTo>
                <a:lnTo>
                  <a:pt x="236164" y="217124"/>
                </a:lnTo>
                <a:lnTo>
                  <a:pt x="251145" y="176617"/>
                </a:lnTo>
                <a:lnTo>
                  <a:pt x="254648" y="146609"/>
                </a:lnTo>
                <a:lnTo>
                  <a:pt x="254585" y="140870"/>
                </a:lnTo>
                <a:lnTo>
                  <a:pt x="248261" y="98034"/>
                </a:lnTo>
                <a:lnTo>
                  <a:pt x="230359" y="58922"/>
                </a:lnTo>
                <a:lnTo>
                  <a:pt x="203045" y="28000"/>
                </a:lnTo>
                <a:lnTo>
                  <a:pt x="168384" y="7586"/>
                </a:lnTo>
                <a:lnTo>
                  <a:pt x="128441" y="0"/>
                </a:lnTo>
                <a:close/>
              </a:path>
            </a:pathLst>
          </a:custGeom>
          <a:solidFill>
            <a:srgbClr val="7030A0"/>
          </a:solidFill>
          <a:ln>
            <a:noFill/>
          </a:ln>
        </p:spPr>
        <p:txBody>
          <a:bodyPr wrap="square" lIns="0" tIns="0" rIns="0" bIns="0" rtlCol="0">
            <a:noAutofit/>
          </a:bodyPr>
          <a:lstStyle/>
          <a:p>
            <a:endParaRPr dirty="0"/>
          </a:p>
        </p:txBody>
      </p:sp>
      <p:sp>
        <p:nvSpPr>
          <p:cNvPr id="197" name="object 51">
            <a:extLst>
              <a:ext uri="{FF2B5EF4-FFF2-40B4-BE49-F238E27FC236}">
                <a16:creationId xmlns:a16="http://schemas.microsoft.com/office/drawing/2014/main" xmlns="" id="{1A1E80CF-DC87-7E48-8FED-21A58CD3DD33}"/>
              </a:ext>
            </a:extLst>
          </p:cNvPr>
          <p:cNvSpPr/>
          <p:nvPr/>
        </p:nvSpPr>
        <p:spPr>
          <a:xfrm>
            <a:off x="7304586" y="2612378"/>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8"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198" name="object 52">
            <a:extLst>
              <a:ext uri="{FF2B5EF4-FFF2-40B4-BE49-F238E27FC236}">
                <a16:creationId xmlns:a16="http://schemas.microsoft.com/office/drawing/2014/main" xmlns="" id="{258F300F-29DB-AF4C-A368-A7068D7655E2}"/>
              </a:ext>
            </a:extLst>
          </p:cNvPr>
          <p:cNvSpPr/>
          <p:nvPr/>
        </p:nvSpPr>
        <p:spPr>
          <a:xfrm>
            <a:off x="5412916" y="250545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99" name="object 53">
            <a:extLst>
              <a:ext uri="{FF2B5EF4-FFF2-40B4-BE49-F238E27FC236}">
                <a16:creationId xmlns:a16="http://schemas.microsoft.com/office/drawing/2014/main" xmlns="" id="{12CA833A-70FF-1D40-92A9-E06BFE6EB3C8}"/>
              </a:ext>
            </a:extLst>
          </p:cNvPr>
          <p:cNvSpPr/>
          <p:nvPr/>
        </p:nvSpPr>
        <p:spPr>
          <a:xfrm>
            <a:off x="5412915" y="25054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0" name="object 54">
            <a:extLst>
              <a:ext uri="{FF2B5EF4-FFF2-40B4-BE49-F238E27FC236}">
                <a16:creationId xmlns:a16="http://schemas.microsoft.com/office/drawing/2014/main" xmlns="" id="{AD994F84-55E3-2A46-9477-138662332381}"/>
              </a:ext>
            </a:extLst>
          </p:cNvPr>
          <p:cNvSpPr/>
          <p:nvPr/>
        </p:nvSpPr>
        <p:spPr>
          <a:xfrm>
            <a:off x="7063386" y="5242721"/>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1" name="object 55">
            <a:extLst>
              <a:ext uri="{FF2B5EF4-FFF2-40B4-BE49-F238E27FC236}">
                <a16:creationId xmlns:a16="http://schemas.microsoft.com/office/drawing/2014/main" xmlns="" id="{B106DEA8-CA09-0B4E-ABE5-8743EA573C43}"/>
              </a:ext>
            </a:extLst>
          </p:cNvPr>
          <p:cNvSpPr/>
          <p:nvPr/>
        </p:nvSpPr>
        <p:spPr>
          <a:xfrm>
            <a:off x="7063386" y="52427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2" name="object 56">
            <a:extLst>
              <a:ext uri="{FF2B5EF4-FFF2-40B4-BE49-F238E27FC236}">
                <a16:creationId xmlns:a16="http://schemas.microsoft.com/office/drawing/2014/main" xmlns="" id="{482DDF0A-E5F5-AD4C-B57F-949ADF4372CF}"/>
              </a:ext>
            </a:extLst>
          </p:cNvPr>
          <p:cNvSpPr/>
          <p:nvPr/>
        </p:nvSpPr>
        <p:spPr>
          <a:xfrm>
            <a:off x="6822200" y="310024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03" name="object 57">
            <a:extLst>
              <a:ext uri="{FF2B5EF4-FFF2-40B4-BE49-F238E27FC236}">
                <a16:creationId xmlns:a16="http://schemas.microsoft.com/office/drawing/2014/main" xmlns="" id="{7665FB5F-FAEF-9044-9665-66141F609BE9}"/>
              </a:ext>
            </a:extLst>
          </p:cNvPr>
          <p:cNvSpPr/>
          <p:nvPr/>
        </p:nvSpPr>
        <p:spPr>
          <a:xfrm>
            <a:off x="6822198" y="310024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4" name="object 58">
            <a:extLst>
              <a:ext uri="{FF2B5EF4-FFF2-40B4-BE49-F238E27FC236}">
                <a16:creationId xmlns:a16="http://schemas.microsoft.com/office/drawing/2014/main" xmlns="" id="{3FB3AFD7-FF56-A74F-9ED0-244F12ED24E3}"/>
              </a:ext>
            </a:extLst>
          </p:cNvPr>
          <p:cNvSpPr/>
          <p:nvPr/>
        </p:nvSpPr>
        <p:spPr>
          <a:xfrm>
            <a:off x="5655194" y="4977869"/>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5"/>
                </a:lnTo>
                <a:lnTo>
                  <a:pt x="7773" y="192719"/>
                </a:lnTo>
                <a:lnTo>
                  <a:pt x="26178" y="230059"/>
                </a:lnTo>
                <a:lnTo>
                  <a:pt x="54105" y="259306"/>
                </a:lnTo>
                <a:lnTo>
                  <a:pt x="90306" y="278271"/>
                </a:lnTo>
                <a:lnTo>
                  <a:pt x="133532" y="284763"/>
                </a:lnTo>
                <a:lnTo>
                  <a:pt x="146282"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5" name="object 59">
            <a:extLst>
              <a:ext uri="{FF2B5EF4-FFF2-40B4-BE49-F238E27FC236}">
                <a16:creationId xmlns:a16="http://schemas.microsoft.com/office/drawing/2014/main" xmlns="" id="{5F4F9771-5F6A-854B-8F3D-641A1687383B}"/>
              </a:ext>
            </a:extLst>
          </p:cNvPr>
          <p:cNvSpPr/>
          <p:nvPr/>
        </p:nvSpPr>
        <p:spPr>
          <a:xfrm>
            <a:off x="5655194" y="497786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6" name="object 60">
            <a:extLst>
              <a:ext uri="{FF2B5EF4-FFF2-40B4-BE49-F238E27FC236}">
                <a16:creationId xmlns:a16="http://schemas.microsoft.com/office/drawing/2014/main" xmlns="" id="{DDFC1B06-904A-1E40-BC52-66DF1EB4FF67}"/>
              </a:ext>
            </a:extLst>
          </p:cNvPr>
          <p:cNvSpPr/>
          <p:nvPr/>
        </p:nvSpPr>
        <p:spPr>
          <a:xfrm>
            <a:off x="6508133" y="382520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7" name="object 61">
            <a:extLst>
              <a:ext uri="{FF2B5EF4-FFF2-40B4-BE49-F238E27FC236}">
                <a16:creationId xmlns:a16="http://schemas.microsoft.com/office/drawing/2014/main" xmlns="" id="{D3EFD1A9-C58D-A94C-9E07-1BBFF6C68736}"/>
              </a:ext>
            </a:extLst>
          </p:cNvPr>
          <p:cNvSpPr/>
          <p:nvPr/>
        </p:nvSpPr>
        <p:spPr>
          <a:xfrm>
            <a:off x="6508133" y="38252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8" name="object 62">
            <a:extLst>
              <a:ext uri="{FF2B5EF4-FFF2-40B4-BE49-F238E27FC236}">
                <a16:creationId xmlns:a16="http://schemas.microsoft.com/office/drawing/2014/main" xmlns="" id="{39FCB74F-EB24-E048-8B21-2ED01FCDF897}"/>
              </a:ext>
            </a:extLst>
          </p:cNvPr>
          <p:cNvSpPr/>
          <p:nvPr/>
        </p:nvSpPr>
        <p:spPr>
          <a:xfrm>
            <a:off x="6652401" y="4659180"/>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9" name="object 63">
            <a:extLst>
              <a:ext uri="{FF2B5EF4-FFF2-40B4-BE49-F238E27FC236}">
                <a16:creationId xmlns:a16="http://schemas.microsoft.com/office/drawing/2014/main" xmlns="" id="{71B31FFF-F011-6B47-A49F-6CC407B6484E}"/>
              </a:ext>
            </a:extLst>
          </p:cNvPr>
          <p:cNvSpPr/>
          <p:nvPr/>
        </p:nvSpPr>
        <p:spPr>
          <a:xfrm>
            <a:off x="6652401" y="465918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0" name="object 64">
            <a:extLst>
              <a:ext uri="{FF2B5EF4-FFF2-40B4-BE49-F238E27FC236}">
                <a16:creationId xmlns:a16="http://schemas.microsoft.com/office/drawing/2014/main" xmlns="" id="{BD04AA51-9B7F-2742-983B-8C64153DD9B7}"/>
              </a:ext>
            </a:extLst>
          </p:cNvPr>
          <p:cNvSpPr/>
          <p:nvPr/>
        </p:nvSpPr>
        <p:spPr>
          <a:xfrm>
            <a:off x="2752073" y="3529308"/>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1" name="object 65">
            <a:extLst>
              <a:ext uri="{FF2B5EF4-FFF2-40B4-BE49-F238E27FC236}">
                <a16:creationId xmlns:a16="http://schemas.microsoft.com/office/drawing/2014/main" xmlns="" id="{3C58CF23-36FE-3640-9633-C550047DBEE6}"/>
              </a:ext>
            </a:extLst>
          </p:cNvPr>
          <p:cNvSpPr/>
          <p:nvPr/>
        </p:nvSpPr>
        <p:spPr>
          <a:xfrm>
            <a:off x="2752073" y="3529307"/>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2" name="object 66">
            <a:extLst>
              <a:ext uri="{FF2B5EF4-FFF2-40B4-BE49-F238E27FC236}">
                <a16:creationId xmlns:a16="http://schemas.microsoft.com/office/drawing/2014/main" xmlns="" id="{C6CAE836-457D-B446-9011-0DB3ABB278F9}"/>
              </a:ext>
            </a:extLst>
          </p:cNvPr>
          <p:cNvSpPr/>
          <p:nvPr/>
        </p:nvSpPr>
        <p:spPr>
          <a:xfrm>
            <a:off x="4755484" y="4111247"/>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3" name="object 67">
            <a:extLst>
              <a:ext uri="{FF2B5EF4-FFF2-40B4-BE49-F238E27FC236}">
                <a16:creationId xmlns:a16="http://schemas.microsoft.com/office/drawing/2014/main" xmlns="" id="{923D7A9F-4519-614B-B76E-6D807AB2D49A}"/>
              </a:ext>
            </a:extLst>
          </p:cNvPr>
          <p:cNvSpPr/>
          <p:nvPr/>
        </p:nvSpPr>
        <p:spPr>
          <a:xfrm>
            <a:off x="4755483"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4" name="object 68">
            <a:extLst>
              <a:ext uri="{FF2B5EF4-FFF2-40B4-BE49-F238E27FC236}">
                <a16:creationId xmlns:a16="http://schemas.microsoft.com/office/drawing/2014/main" xmlns="" id="{67587875-D2AD-8347-942C-F1CDD05569B1}"/>
              </a:ext>
            </a:extLst>
          </p:cNvPr>
          <p:cNvSpPr/>
          <p:nvPr/>
        </p:nvSpPr>
        <p:spPr>
          <a:xfrm>
            <a:off x="3760610" y="2834750"/>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15" name="object 69">
            <a:extLst>
              <a:ext uri="{FF2B5EF4-FFF2-40B4-BE49-F238E27FC236}">
                <a16:creationId xmlns:a16="http://schemas.microsoft.com/office/drawing/2014/main" xmlns="" id="{A9BE9C08-F2CC-2A40-B315-3E852C6A2B57}"/>
              </a:ext>
            </a:extLst>
          </p:cNvPr>
          <p:cNvSpPr/>
          <p:nvPr/>
        </p:nvSpPr>
        <p:spPr>
          <a:xfrm>
            <a:off x="3760610" y="283475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6" name="object 70">
            <a:extLst>
              <a:ext uri="{FF2B5EF4-FFF2-40B4-BE49-F238E27FC236}">
                <a16:creationId xmlns:a16="http://schemas.microsoft.com/office/drawing/2014/main" xmlns="" id="{FC8A650E-3722-BD49-96BD-16CE37FD7FFA}"/>
              </a:ext>
            </a:extLst>
          </p:cNvPr>
          <p:cNvSpPr/>
          <p:nvPr/>
        </p:nvSpPr>
        <p:spPr>
          <a:xfrm>
            <a:off x="6266944" y="3064097"/>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17" name="object 71">
            <a:extLst>
              <a:ext uri="{FF2B5EF4-FFF2-40B4-BE49-F238E27FC236}">
                <a16:creationId xmlns:a16="http://schemas.microsoft.com/office/drawing/2014/main" xmlns="" id="{7C304739-809C-1E4E-B8AF-4A71176A012A}"/>
              </a:ext>
            </a:extLst>
          </p:cNvPr>
          <p:cNvSpPr/>
          <p:nvPr/>
        </p:nvSpPr>
        <p:spPr>
          <a:xfrm>
            <a:off x="6266945" y="306409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8" name="object 72">
            <a:extLst>
              <a:ext uri="{FF2B5EF4-FFF2-40B4-BE49-F238E27FC236}">
                <a16:creationId xmlns:a16="http://schemas.microsoft.com/office/drawing/2014/main" xmlns="" id="{43118811-07BE-AE46-92BD-79B94C98FAB2}"/>
              </a:ext>
            </a:extLst>
          </p:cNvPr>
          <p:cNvSpPr/>
          <p:nvPr/>
        </p:nvSpPr>
        <p:spPr>
          <a:xfrm>
            <a:off x="6967626" y="2282606"/>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9" name="object 73">
            <a:extLst>
              <a:ext uri="{FF2B5EF4-FFF2-40B4-BE49-F238E27FC236}">
                <a16:creationId xmlns:a16="http://schemas.microsoft.com/office/drawing/2014/main" xmlns="" id="{E7541E92-2339-D645-85A4-BE87C3A71E52}"/>
              </a:ext>
            </a:extLst>
          </p:cNvPr>
          <p:cNvSpPr/>
          <p:nvPr/>
        </p:nvSpPr>
        <p:spPr>
          <a:xfrm>
            <a:off x="6967625" y="228260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0" name="object 75">
            <a:extLst>
              <a:ext uri="{FF2B5EF4-FFF2-40B4-BE49-F238E27FC236}">
                <a16:creationId xmlns:a16="http://schemas.microsoft.com/office/drawing/2014/main" xmlns="" id="{466BD755-C73E-D54D-913E-5747FC65A053}"/>
              </a:ext>
            </a:extLst>
          </p:cNvPr>
          <p:cNvSpPr/>
          <p:nvPr/>
        </p:nvSpPr>
        <p:spPr>
          <a:xfrm>
            <a:off x="2792910" y="4658715"/>
            <a:ext cx="1471952" cy="1580361"/>
          </a:xfrm>
          <a:custGeom>
            <a:avLst/>
            <a:gdLst/>
            <a:ahLst/>
            <a:cxnLst/>
            <a:rect l="l" t="t" r="r" b="b"/>
            <a:pathLst>
              <a:path w="1471952" h="1580361">
                <a:moveTo>
                  <a:pt x="1471952" y="0"/>
                </a:moveTo>
                <a:lnTo>
                  <a:pt x="0" y="1580361"/>
                </a:lnTo>
              </a:path>
            </a:pathLst>
          </a:custGeom>
          <a:ln w="25399">
            <a:noFill/>
          </a:ln>
        </p:spPr>
        <p:txBody>
          <a:bodyPr wrap="square" lIns="0" tIns="0" rIns="0" bIns="0" rtlCol="0">
            <a:noAutofit/>
          </a:bodyPr>
          <a:lstStyle/>
          <a:p>
            <a:endParaRPr dirty="0"/>
          </a:p>
        </p:txBody>
      </p:sp>
      <p:sp>
        <p:nvSpPr>
          <p:cNvPr id="221" name="object 77">
            <a:extLst>
              <a:ext uri="{FF2B5EF4-FFF2-40B4-BE49-F238E27FC236}">
                <a16:creationId xmlns:a16="http://schemas.microsoft.com/office/drawing/2014/main" xmlns="" id="{7C65931B-FF1A-8348-8455-3F989D2C7AC6}"/>
              </a:ext>
            </a:extLst>
          </p:cNvPr>
          <p:cNvSpPr txBox="1"/>
          <p:nvPr/>
        </p:nvSpPr>
        <p:spPr>
          <a:xfrm>
            <a:off x="7945657" y="4496756"/>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222" name="object 78">
            <a:extLst>
              <a:ext uri="{FF2B5EF4-FFF2-40B4-BE49-F238E27FC236}">
                <a16:creationId xmlns:a16="http://schemas.microsoft.com/office/drawing/2014/main" xmlns="" id="{35128FB1-EE5B-6F40-8D5A-48E4A3B03598}"/>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223" name="Straight Arrow Connector 222">
            <a:extLst>
              <a:ext uri="{FF2B5EF4-FFF2-40B4-BE49-F238E27FC236}">
                <a16:creationId xmlns:a16="http://schemas.microsoft.com/office/drawing/2014/main" xmlns="" id="{BCE7115A-699B-704D-89D5-C80F3C43D43B}"/>
              </a:ext>
            </a:extLst>
          </p:cNvPr>
          <p:cNvCxnSpPr/>
          <p:nvPr/>
        </p:nvCxnSpPr>
        <p:spPr>
          <a:xfrm flipV="1">
            <a:off x="4381670" y="1181686"/>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a:extLst>
              <a:ext uri="{FF2B5EF4-FFF2-40B4-BE49-F238E27FC236}">
                <a16:creationId xmlns:a16="http://schemas.microsoft.com/office/drawing/2014/main" xmlns="" id="{A068A678-B478-D04C-92F2-7894A9DED4FE}"/>
              </a:ext>
            </a:extLst>
          </p:cNvPr>
          <p:cNvCxnSpPr>
            <a:cxnSpLocks/>
          </p:cNvCxnSpPr>
          <p:nvPr/>
        </p:nvCxnSpPr>
        <p:spPr>
          <a:xfrm>
            <a:off x="4381670" y="4919426"/>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xmlns="" id="{C94C8216-0E76-7E48-99A1-2C2C25763C6A}"/>
              </a:ext>
            </a:extLst>
          </p:cNvPr>
          <p:cNvCxnSpPr>
            <a:cxnSpLocks/>
          </p:cNvCxnSpPr>
          <p:nvPr/>
        </p:nvCxnSpPr>
        <p:spPr>
          <a:xfrm flipH="1">
            <a:off x="2585177" y="4934745"/>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52616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object 75">
            <a:extLst>
              <a:ext uri="{FF2B5EF4-FFF2-40B4-BE49-F238E27FC236}">
                <a16:creationId xmlns:a16="http://schemas.microsoft.com/office/drawing/2014/main" xmlns="" id="{C6C2EA44-CBE8-7446-BC74-F5CDFFF58763}"/>
              </a:ext>
            </a:extLst>
          </p:cNvPr>
          <p:cNvSpPr/>
          <p:nvPr/>
        </p:nvSpPr>
        <p:spPr>
          <a:xfrm>
            <a:off x="3315065" y="1715439"/>
            <a:ext cx="5312972" cy="4188150"/>
          </a:xfrm>
          <a:custGeom>
            <a:avLst/>
            <a:gdLst/>
            <a:ahLst/>
            <a:cxnLst/>
            <a:rect l="l" t="t" r="r" b="b"/>
            <a:pathLst>
              <a:path w="5312972" h="4188150">
                <a:moveTo>
                  <a:pt x="643475" y="0"/>
                </a:moveTo>
                <a:lnTo>
                  <a:pt x="0" y="3268995"/>
                </a:lnTo>
                <a:lnTo>
                  <a:pt x="4669496" y="4188150"/>
                </a:lnTo>
                <a:lnTo>
                  <a:pt x="5312972" y="919154"/>
                </a:lnTo>
                <a:lnTo>
                  <a:pt x="643475" y="0"/>
                </a:lnTo>
                <a:close/>
              </a:path>
            </a:pathLst>
          </a:custGeom>
          <a:solidFill>
            <a:schemeClr val="accent3">
              <a:lumMod val="20000"/>
              <a:lumOff val="80000"/>
            </a:schemeClr>
          </a:solidFill>
          <a:ln>
            <a:noFill/>
          </a:ln>
        </p:spPr>
        <p:txBody>
          <a:bodyPr wrap="square" lIns="0" tIns="0" rIns="0" bIns="0" rtlCol="0">
            <a:noAutofit/>
          </a:bodyPr>
          <a:lstStyle/>
          <a:p>
            <a:endParaRPr dirty="0"/>
          </a:p>
        </p:txBody>
      </p:sp>
      <p:sp>
        <p:nvSpPr>
          <p:cNvPr id="169" name="object 2">
            <a:extLst>
              <a:ext uri="{FF2B5EF4-FFF2-40B4-BE49-F238E27FC236}">
                <a16:creationId xmlns:a16="http://schemas.microsoft.com/office/drawing/2014/main" xmlns="" id="{611F1A3D-6EA6-5F4F-B005-42F7FF3C9DD1}"/>
              </a:ext>
            </a:extLst>
          </p:cNvPr>
          <p:cNvSpPr txBox="1">
            <a:spLocks noGrp="1"/>
          </p:cNvSpPr>
          <p:nvPr>
            <p:ph type="title"/>
          </p:nvPr>
        </p:nvSpPr>
        <p:spPr>
          <a:xfrm>
            <a:off x="388936" y="338418"/>
            <a:ext cx="10921489" cy="985557"/>
          </a:xfrm>
        </p:spPr>
        <p:txBody>
          <a:bodyPr/>
          <a:lstStyle/>
          <a:p>
            <a:r>
              <a:rPr lang="en-US" dirty="0"/>
              <a:t>3D → 2D Feature </a:t>
            </a:r>
            <a:r>
              <a:rPr lang="en-US" b="1" dirty="0"/>
              <a:t>Extraction</a:t>
            </a:r>
            <a:r>
              <a:rPr lang="en-US" dirty="0"/>
              <a:t> (e.g. PCA)</a:t>
            </a:r>
          </a:p>
        </p:txBody>
      </p:sp>
      <p:sp>
        <p:nvSpPr>
          <p:cNvPr id="170" name="object 4">
            <a:extLst>
              <a:ext uri="{FF2B5EF4-FFF2-40B4-BE49-F238E27FC236}">
                <a16:creationId xmlns:a16="http://schemas.microsoft.com/office/drawing/2014/main" xmlns="" id="{ABA376C2-D715-F24E-AFC4-5432F7D6880E}"/>
              </a:ext>
            </a:extLst>
          </p:cNvPr>
          <p:cNvSpPr/>
          <p:nvPr/>
        </p:nvSpPr>
        <p:spPr>
          <a:xfrm>
            <a:off x="4282196" y="1323975"/>
            <a:ext cx="0" cy="3334739"/>
          </a:xfrm>
          <a:custGeom>
            <a:avLst/>
            <a:gdLst/>
            <a:ahLst/>
            <a:cxnLst/>
            <a:rect l="l" t="t" r="r" b="b"/>
            <a:pathLst>
              <a:path h="3334739">
                <a:moveTo>
                  <a:pt x="0" y="3334739"/>
                </a:moveTo>
                <a:lnTo>
                  <a:pt x="0" y="0"/>
                </a:lnTo>
              </a:path>
            </a:pathLst>
          </a:custGeom>
          <a:ln w="25399">
            <a:noFill/>
          </a:ln>
        </p:spPr>
        <p:txBody>
          <a:bodyPr wrap="square" lIns="0" tIns="0" rIns="0" bIns="0" rtlCol="0">
            <a:noAutofit/>
          </a:bodyPr>
          <a:lstStyle/>
          <a:p>
            <a:endParaRPr dirty="0"/>
          </a:p>
        </p:txBody>
      </p:sp>
      <p:sp>
        <p:nvSpPr>
          <p:cNvPr id="171" name="object 9">
            <a:extLst>
              <a:ext uri="{FF2B5EF4-FFF2-40B4-BE49-F238E27FC236}">
                <a16:creationId xmlns:a16="http://schemas.microsoft.com/office/drawing/2014/main" xmlns="" id="{9A15F4F4-F7E2-2042-B32C-7B2C79FDA9DA}"/>
              </a:ext>
            </a:extLst>
          </p:cNvPr>
          <p:cNvSpPr/>
          <p:nvPr/>
        </p:nvSpPr>
        <p:spPr>
          <a:xfrm>
            <a:off x="3764067" y="5473354"/>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2" name="object 10">
            <a:extLst>
              <a:ext uri="{FF2B5EF4-FFF2-40B4-BE49-F238E27FC236}">
                <a16:creationId xmlns:a16="http://schemas.microsoft.com/office/drawing/2014/main" xmlns="" id="{AAD44B8D-D10C-414F-BB61-50A6FC4417B2}"/>
              </a:ext>
            </a:extLst>
          </p:cNvPr>
          <p:cNvSpPr/>
          <p:nvPr/>
        </p:nvSpPr>
        <p:spPr>
          <a:xfrm>
            <a:off x="3764066" y="5473353"/>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3" name="object 11">
            <a:extLst>
              <a:ext uri="{FF2B5EF4-FFF2-40B4-BE49-F238E27FC236}">
                <a16:creationId xmlns:a16="http://schemas.microsoft.com/office/drawing/2014/main" xmlns="" id="{E5A3A2DC-7C0D-0545-B528-D54AC804A38B}"/>
              </a:ext>
            </a:extLst>
          </p:cNvPr>
          <p:cNvSpPr/>
          <p:nvPr/>
        </p:nvSpPr>
        <p:spPr>
          <a:xfrm>
            <a:off x="7414984" y="338628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4" name="object 12">
            <a:extLst>
              <a:ext uri="{FF2B5EF4-FFF2-40B4-BE49-F238E27FC236}">
                <a16:creationId xmlns:a16="http://schemas.microsoft.com/office/drawing/2014/main" xmlns="" id="{4A37F04B-ED5E-1047-AE54-83F7C290B343}"/>
              </a:ext>
            </a:extLst>
          </p:cNvPr>
          <p:cNvSpPr/>
          <p:nvPr/>
        </p:nvSpPr>
        <p:spPr>
          <a:xfrm>
            <a:off x="7414983" y="338628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5" name="object 13">
            <a:extLst>
              <a:ext uri="{FF2B5EF4-FFF2-40B4-BE49-F238E27FC236}">
                <a16:creationId xmlns:a16="http://schemas.microsoft.com/office/drawing/2014/main" xmlns="" id="{F618F3A6-D393-EF4D-896C-E34BC72C4969}"/>
              </a:ext>
            </a:extLst>
          </p:cNvPr>
          <p:cNvSpPr/>
          <p:nvPr/>
        </p:nvSpPr>
        <p:spPr>
          <a:xfrm>
            <a:off x="5655194" y="1850651"/>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76" name="object 14">
            <a:extLst>
              <a:ext uri="{FF2B5EF4-FFF2-40B4-BE49-F238E27FC236}">
                <a16:creationId xmlns:a16="http://schemas.microsoft.com/office/drawing/2014/main" xmlns="" id="{92FA4151-16B6-3C4B-BAF0-904DF5C02E6E}"/>
              </a:ext>
            </a:extLst>
          </p:cNvPr>
          <p:cNvSpPr/>
          <p:nvPr/>
        </p:nvSpPr>
        <p:spPr>
          <a:xfrm>
            <a:off x="5655194" y="18506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7" name="object 15">
            <a:extLst>
              <a:ext uri="{FF2B5EF4-FFF2-40B4-BE49-F238E27FC236}">
                <a16:creationId xmlns:a16="http://schemas.microsoft.com/office/drawing/2014/main" xmlns="" id="{50F773CE-397A-7E46-8FE9-2CA80A17DBA2}"/>
              </a:ext>
            </a:extLst>
          </p:cNvPr>
          <p:cNvSpPr/>
          <p:nvPr/>
        </p:nvSpPr>
        <p:spPr>
          <a:xfrm>
            <a:off x="4902686" y="2007438"/>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78" name="object 16">
            <a:extLst>
              <a:ext uri="{FF2B5EF4-FFF2-40B4-BE49-F238E27FC236}">
                <a16:creationId xmlns:a16="http://schemas.microsoft.com/office/drawing/2014/main" xmlns="" id="{D4F0517E-E786-6C4B-9727-095274D38354}"/>
              </a:ext>
            </a:extLst>
          </p:cNvPr>
          <p:cNvSpPr/>
          <p:nvPr/>
        </p:nvSpPr>
        <p:spPr>
          <a:xfrm>
            <a:off x="4902686" y="200743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9" name="object 17">
            <a:extLst>
              <a:ext uri="{FF2B5EF4-FFF2-40B4-BE49-F238E27FC236}">
                <a16:creationId xmlns:a16="http://schemas.microsoft.com/office/drawing/2014/main" xmlns="" id="{9023535C-39CE-A545-BA57-463267384175}"/>
              </a:ext>
            </a:extLst>
          </p:cNvPr>
          <p:cNvSpPr/>
          <p:nvPr/>
        </p:nvSpPr>
        <p:spPr>
          <a:xfrm>
            <a:off x="6981884" y="4055321"/>
            <a:ext cx="241138" cy="284762"/>
          </a:xfrm>
          <a:custGeom>
            <a:avLst/>
            <a:gdLst/>
            <a:ahLst/>
            <a:cxnLst/>
            <a:rect l="l" t="t" r="r" b="b"/>
            <a:pathLst>
              <a:path w="241138" h="284762">
                <a:moveTo>
                  <a:pt x="110783" y="0"/>
                </a:moveTo>
                <a:lnTo>
                  <a:pt x="73091" y="11056"/>
                </a:lnTo>
                <a:lnTo>
                  <a:pt x="41146" y="34956"/>
                </a:lnTo>
                <a:lnTo>
                  <a:pt x="17043" y="69210"/>
                </a:lnTo>
                <a:lnTo>
                  <a:pt x="2882" y="111331"/>
                </a:lnTo>
                <a:lnTo>
                  <a:pt x="0" y="142554"/>
                </a:lnTo>
                <a:lnTo>
                  <a:pt x="138" y="149474"/>
                </a:lnTo>
                <a:lnTo>
                  <a:pt x="7773" y="192717"/>
                </a:lnTo>
                <a:lnTo>
                  <a:pt x="26178" y="230057"/>
                </a:lnTo>
                <a:lnTo>
                  <a:pt x="54105" y="259305"/>
                </a:lnTo>
                <a:lnTo>
                  <a:pt x="90305" y="278270"/>
                </a:lnTo>
                <a:lnTo>
                  <a:pt x="133530"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4" y="45269"/>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80" name="object 18">
            <a:extLst>
              <a:ext uri="{FF2B5EF4-FFF2-40B4-BE49-F238E27FC236}">
                <a16:creationId xmlns:a16="http://schemas.microsoft.com/office/drawing/2014/main" xmlns="" id="{113AC349-DD09-5445-AE7F-8F54743BFDB8}"/>
              </a:ext>
            </a:extLst>
          </p:cNvPr>
          <p:cNvSpPr/>
          <p:nvPr/>
        </p:nvSpPr>
        <p:spPr>
          <a:xfrm>
            <a:off x="6981884" y="40553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1" name="object 19">
            <a:extLst>
              <a:ext uri="{FF2B5EF4-FFF2-40B4-BE49-F238E27FC236}">
                <a16:creationId xmlns:a16="http://schemas.microsoft.com/office/drawing/2014/main" xmlns="" id="{3EA9DEAC-473D-7A4C-B064-2ABFC112693C}"/>
              </a:ext>
            </a:extLst>
          </p:cNvPr>
          <p:cNvSpPr/>
          <p:nvPr/>
        </p:nvSpPr>
        <p:spPr>
          <a:xfrm>
            <a:off x="6387538" y="5618827"/>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2" name="object 20">
            <a:extLst>
              <a:ext uri="{FF2B5EF4-FFF2-40B4-BE49-F238E27FC236}">
                <a16:creationId xmlns:a16="http://schemas.microsoft.com/office/drawing/2014/main" xmlns="" id="{633DBFA2-4CE5-B34B-997F-B707DCB22D3B}"/>
              </a:ext>
            </a:extLst>
          </p:cNvPr>
          <p:cNvSpPr/>
          <p:nvPr/>
        </p:nvSpPr>
        <p:spPr>
          <a:xfrm>
            <a:off x="6387538" y="561882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3" name="object 21">
            <a:extLst>
              <a:ext uri="{FF2B5EF4-FFF2-40B4-BE49-F238E27FC236}">
                <a16:creationId xmlns:a16="http://schemas.microsoft.com/office/drawing/2014/main" xmlns="" id="{7B888B41-C35F-C74D-BC3C-1886AE28E1FD}"/>
              </a:ext>
            </a:extLst>
          </p:cNvPr>
          <p:cNvSpPr/>
          <p:nvPr/>
        </p:nvSpPr>
        <p:spPr>
          <a:xfrm>
            <a:off x="4634889" y="278581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4" name="object 22">
            <a:extLst>
              <a:ext uri="{FF2B5EF4-FFF2-40B4-BE49-F238E27FC236}">
                <a16:creationId xmlns:a16="http://schemas.microsoft.com/office/drawing/2014/main" xmlns="" id="{E44305F0-B982-5C4B-9223-A4F6C4C8878F}"/>
              </a:ext>
            </a:extLst>
          </p:cNvPr>
          <p:cNvSpPr/>
          <p:nvPr/>
        </p:nvSpPr>
        <p:spPr>
          <a:xfrm>
            <a:off x="4634889" y="278581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5" name="object 23">
            <a:extLst>
              <a:ext uri="{FF2B5EF4-FFF2-40B4-BE49-F238E27FC236}">
                <a16:creationId xmlns:a16="http://schemas.microsoft.com/office/drawing/2014/main" xmlns="" id="{04E7714A-119B-1441-BF63-ABCE295F6DA7}"/>
              </a:ext>
            </a:extLst>
          </p:cNvPr>
          <p:cNvSpPr/>
          <p:nvPr/>
        </p:nvSpPr>
        <p:spPr>
          <a:xfrm>
            <a:off x="5479739" y="411124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6" name="object 24">
            <a:extLst>
              <a:ext uri="{FF2B5EF4-FFF2-40B4-BE49-F238E27FC236}">
                <a16:creationId xmlns:a16="http://schemas.microsoft.com/office/drawing/2014/main" xmlns="" id="{36F689F2-5DF3-AB45-9E05-98FC622F7832}"/>
              </a:ext>
            </a:extLst>
          </p:cNvPr>
          <p:cNvSpPr/>
          <p:nvPr/>
        </p:nvSpPr>
        <p:spPr>
          <a:xfrm>
            <a:off x="5479739"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7" name="object 25">
            <a:extLst>
              <a:ext uri="{FF2B5EF4-FFF2-40B4-BE49-F238E27FC236}">
                <a16:creationId xmlns:a16="http://schemas.microsoft.com/office/drawing/2014/main" xmlns="" id="{AD71261B-19A3-6B4D-95E5-6D25F414DEEF}"/>
              </a:ext>
            </a:extLst>
          </p:cNvPr>
          <p:cNvSpPr/>
          <p:nvPr/>
        </p:nvSpPr>
        <p:spPr>
          <a:xfrm>
            <a:off x="4755484" y="3356818"/>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8" name="object 26">
            <a:extLst>
              <a:ext uri="{FF2B5EF4-FFF2-40B4-BE49-F238E27FC236}">
                <a16:creationId xmlns:a16="http://schemas.microsoft.com/office/drawing/2014/main" xmlns="" id="{4EF6B4AA-F4B8-9B45-9772-04871E47A338}"/>
              </a:ext>
            </a:extLst>
          </p:cNvPr>
          <p:cNvSpPr/>
          <p:nvPr/>
        </p:nvSpPr>
        <p:spPr>
          <a:xfrm>
            <a:off x="4755483" y="335681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9" name="object 27">
            <a:extLst>
              <a:ext uri="{FF2B5EF4-FFF2-40B4-BE49-F238E27FC236}">
                <a16:creationId xmlns:a16="http://schemas.microsoft.com/office/drawing/2014/main" xmlns="" id="{D23FCDDF-B58E-6445-BA78-D3647E7D3725}"/>
              </a:ext>
            </a:extLst>
          </p:cNvPr>
          <p:cNvSpPr/>
          <p:nvPr/>
        </p:nvSpPr>
        <p:spPr>
          <a:xfrm>
            <a:off x="7810242" y="1996563"/>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4" y="259305"/>
                </a:lnTo>
                <a:lnTo>
                  <a:pt x="90304" y="278270"/>
                </a:lnTo>
                <a:lnTo>
                  <a:pt x="133529" y="284762"/>
                </a:lnTo>
                <a:lnTo>
                  <a:pt x="146280" y="282315"/>
                </a:lnTo>
                <a:lnTo>
                  <a:pt x="181337" y="265982"/>
                </a:lnTo>
                <a:lnTo>
                  <a:pt x="210045" y="237841"/>
                </a:lnTo>
                <a:lnTo>
                  <a:pt x="230410" y="200058"/>
                </a:lnTo>
                <a:lnTo>
                  <a:pt x="240437" y="154798"/>
                </a:lnTo>
                <a:lnTo>
                  <a:pt x="241137" y="138424"/>
                </a:lnTo>
                <a:lnTo>
                  <a:pt x="240089" y="123226"/>
                </a:lnTo>
                <a:lnTo>
                  <a:pt x="229223" y="80911"/>
                </a:lnTo>
                <a:lnTo>
                  <a:pt x="207893" y="45269"/>
                </a:lnTo>
                <a:lnTo>
                  <a:pt x="177536"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90" name="object 28">
            <a:extLst>
              <a:ext uri="{FF2B5EF4-FFF2-40B4-BE49-F238E27FC236}">
                <a16:creationId xmlns:a16="http://schemas.microsoft.com/office/drawing/2014/main" xmlns="" id="{A90C4810-1470-2C41-8E70-C4C12DDBC9BB}"/>
              </a:ext>
            </a:extLst>
          </p:cNvPr>
          <p:cNvSpPr/>
          <p:nvPr/>
        </p:nvSpPr>
        <p:spPr>
          <a:xfrm>
            <a:off x="7810241" y="199656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1" name="object 29">
            <a:extLst>
              <a:ext uri="{FF2B5EF4-FFF2-40B4-BE49-F238E27FC236}">
                <a16:creationId xmlns:a16="http://schemas.microsoft.com/office/drawing/2014/main" xmlns="" id="{53262BE9-74D6-F443-9869-1EA45B2320C7}"/>
              </a:ext>
            </a:extLst>
          </p:cNvPr>
          <p:cNvSpPr/>
          <p:nvPr/>
        </p:nvSpPr>
        <p:spPr>
          <a:xfrm>
            <a:off x="6266944" y="2146514"/>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2" name="object 30">
            <a:extLst>
              <a:ext uri="{FF2B5EF4-FFF2-40B4-BE49-F238E27FC236}">
                <a16:creationId xmlns:a16="http://schemas.microsoft.com/office/drawing/2014/main" xmlns="" id="{05B29F83-0063-7E40-9C9D-802DDA7FF197}"/>
              </a:ext>
            </a:extLst>
          </p:cNvPr>
          <p:cNvSpPr/>
          <p:nvPr/>
        </p:nvSpPr>
        <p:spPr>
          <a:xfrm>
            <a:off x="6266945" y="2146514"/>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3" name="object 31">
            <a:extLst>
              <a:ext uri="{FF2B5EF4-FFF2-40B4-BE49-F238E27FC236}">
                <a16:creationId xmlns:a16="http://schemas.microsoft.com/office/drawing/2014/main" xmlns="" id="{52E7962B-12F1-6243-A895-F7F0E138FE8F}"/>
              </a:ext>
            </a:extLst>
          </p:cNvPr>
          <p:cNvSpPr/>
          <p:nvPr/>
        </p:nvSpPr>
        <p:spPr>
          <a:xfrm>
            <a:off x="5023281" y="5592927"/>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4" name="object 32">
            <a:extLst>
              <a:ext uri="{FF2B5EF4-FFF2-40B4-BE49-F238E27FC236}">
                <a16:creationId xmlns:a16="http://schemas.microsoft.com/office/drawing/2014/main" xmlns="" id="{9FA39350-6E4A-6345-8487-3433802CD0ED}"/>
              </a:ext>
            </a:extLst>
          </p:cNvPr>
          <p:cNvSpPr/>
          <p:nvPr/>
        </p:nvSpPr>
        <p:spPr>
          <a:xfrm>
            <a:off x="5023281" y="559292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5" name="object 33">
            <a:extLst>
              <a:ext uri="{FF2B5EF4-FFF2-40B4-BE49-F238E27FC236}">
                <a16:creationId xmlns:a16="http://schemas.microsoft.com/office/drawing/2014/main" xmlns="" id="{75A6303F-157E-7A4B-BB9A-493B561BD65F}"/>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196" name="object 34">
            <a:extLst>
              <a:ext uri="{FF2B5EF4-FFF2-40B4-BE49-F238E27FC236}">
                <a16:creationId xmlns:a16="http://schemas.microsoft.com/office/drawing/2014/main" xmlns="" id="{A4F2DBA3-FFD0-6B47-BD26-E9FF73452432}"/>
              </a:ext>
            </a:extLst>
          </p:cNvPr>
          <p:cNvSpPr/>
          <p:nvPr/>
        </p:nvSpPr>
        <p:spPr>
          <a:xfrm>
            <a:off x="5783041" y="33501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7" name="object 35">
            <a:extLst>
              <a:ext uri="{FF2B5EF4-FFF2-40B4-BE49-F238E27FC236}">
                <a16:creationId xmlns:a16="http://schemas.microsoft.com/office/drawing/2014/main" xmlns="" id="{B9163628-001D-F54E-9ADB-C8ED1B2676EE}"/>
              </a:ext>
            </a:extLst>
          </p:cNvPr>
          <p:cNvSpPr/>
          <p:nvPr/>
        </p:nvSpPr>
        <p:spPr>
          <a:xfrm>
            <a:off x="5783040" y="33501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8" name="object 36">
            <a:extLst>
              <a:ext uri="{FF2B5EF4-FFF2-40B4-BE49-F238E27FC236}">
                <a16:creationId xmlns:a16="http://schemas.microsoft.com/office/drawing/2014/main" xmlns="" id="{12EA83EA-E3B8-2F44-8E67-B537C381F587}"/>
              </a:ext>
            </a:extLst>
          </p:cNvPr>
          <p:cNvSpPr/>
          <p:nvPr/>
        </p:nvSpPr>
        <p:spPr>
          <a:xfrm>
            <a:off x="6100142" y="431715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9" name="object 37">
            <a:extLst>
              <a:ext uri="{FF2B5EF4-FFF2-40B4-BE49-F238E27FC236}">
                <a16:creationId xmlns:a16="http://schemas.microsoft.com/office/drawing/2014/main" xmlns="" id="{15614C7D-60E8-FF48-A70A-FB235E85DC4C}"/>
              </a:ext>
            </a:extLst>
          </p:cNvPr>
          <p:cNvSpPr/>
          <p:nvPr/>
        </p:nvSpPr>
        <p:spPr>
          <a:xfrm>
            <a:off x="6100142" y="43171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0" name="object 38">
            <a:extLst>
              <a:ext uri="{FF2B5EF4-FFF2-40B4-BE49-F238E27FC236}">
                <a16:creationId xmlns:a16="http://schemas.microsoft.com/office/drawing/2014/main" xmlns="" id="{54279C9E-616B-0746-96F1-C2C089D3D653}"/>
              </a:ext>
            </a:extLst>
          </p:cNvPr>
          <p:cNvSpPr/>
          <p:nvPr/>
        </p:nvSpPr>
        <p:spPr>
          <a:xfrm>
            <a:off x="4755484" y="4956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4"/>
                </a:lnTo>
                <a:lnTo>
                  <a:pt x="7772" y="192718"/>
                </a:lnTo>
                <a:lnTo>
                  <a:pt x="26177" y="230058"/>
                </a:lnTo>
                <a:lnTo>
                  <a:pt x="54104" y="259306"/>
                </a:lnTo>
                <a:lnTo>
                  <a:pt x="90304"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1" name="object 39">
            <a:extLst>
              <a:ext uri="{FF2B5EF4-FFF2-40B4-BE49-F238E27FC236}">
                <a16:creationId xmlns:a16="http://schemas.microsoft.com/office/drawing/2014/main" xmlns="" id="{EF9D5594-6D79-8240-B618-4A2806967609}"/>
              </a:ext>
            </a:extLst>
          </p:cNvPr>
          <p:cNvSpPr/>
          <p:nvPr/>
        </p:nvSpPr>
        <p:spPr>
          <a:xfrm>
            <a:off x="4755483" y="4956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2" name="object 40">
            <a:extLst>
              <a:ext uri="{FF2B5EF4-FFF2-40B4-BE49-F238E27FC236}">
                <a16:creationId xmlns:a16="http://schemas.microsoft.com/office/drawing/2014/main" xmlns="" id="{4B72A8D7-83D4-C042-B073-77C5F18DDFDE}"/>
              </a:ext>
            </a:extLst>
          </p:cNvPr>
          <p:cNvSpPr/>
          <p:nvPr/>
        </p:nvSpPr>
        <p:spPr>
          <a:xfrm>
            <a:off x="3522878" y="381120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3" name="object 41">
            <a:extLst>
              <a:ext uri="{FF2B5EF4-FFF2-40B4-BE49-F238E27FC236}">
                <a16:creationId xmlns:a16="http://schemas.microsoft.com/office/drawing/2014/main" xmlns="" id="{CA786B82-416A-B940-BA7A-EC294FFF19AF}"/>
              </a:ext>
            </a:extLst>
          </p:cNvPr>
          <p:cNvSpPr/>
          <p:nvPr/>
        </p:nvSpPr>
        <p:spPr>
          <a:xfrm>
            <a:off x="3522878" y="381120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4" name="object 42">
            <a:extLst>
              <a:ext uri="{FF2B5EF4-FFF2-40B4-BE49-F238E27FC236}">
                <a16:creationId xmlns:a16="http://schemas.microsoft.com/office/drawing/2014/main" xmlns="" id="{FB4DD22A-949A-7D4D-9D3F-865869738672}"/>
              </a:ext>
            </a:extLst>
          </p:cNvPr>
          <p:cNvSpPr/>
          <p:nvPr/>
        </p:nvSpPr>
        <p:spPr>
          <a:xfrm>
            <a:off x="5182223" y="34998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5" name="object 43">
            <a:extLst>
              <a:ext uri="{FF2B5EF4-FFF2-40B4-BE49-F238E27FC236}">
                <a16:creationId xmlns:a16="http://schemas.microsoft.com/office/drawing/2014/main" xmlns="" id="{50BADB0B-3CEF-9A45-B25D-53C3272A4B90}"/>
              </a:ext>
            </a:extLst>
          </p:cNvPr>
          <p:cNvSpPr/>
          <p:nvPr/>
        </p:nvSpPr>
        <p:spPr>
          <a:xfrm>
            <a:off x="5182222" y="34998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6" name="object 44">
            <a:extLst>
              <a:ext uri="{FF2B5EF4-FFF2-40B4-BE49-F238E27FC236}">
                <a16:creationId xmlns:a16="http://schemas.microsoft.com/office/drawing/2014/main" xmlns="" id="{8B0059BE-C2CD-DC47-A95C-F698D5908C82}"/>
              </a:ext>
            </a:extLst>
          </p:cNvPr>
          <p:cNvSpPr/>
          <p:nvPr/>
        </p:nvSpPr>
        <p:spPr>
          <a:xfrm>
            <a:off x="5359145" y="4608214"/>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07" name="object 45">
            <a:extLst>
              <a:ext uri="{FF2B5EF4-FFF2-40B4-BE49-F238E27FC236}">
                <a16:creationId xmlns:a16="http://schemas.microsoft.com/office/drawing/2014/main" xmlns="" id="{06A7AE4D-C190-C145-8988-3F9D8AF8F8F5}"/>
              </a:ext>
            </a:extLst>
          </p:cNvPr>
          <p:cNvSpPr/>
          <p:nvPr/>
        </p:nvSpPr>
        <p:spPr>
          <a:xfrm>
            <a:off x="5359145" y="460821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8" name="object 46">
            <a:extLst>
              <a:ext uri="{FF2B5EF4-FFF2-40B4-BE49-F238E27FC236}">
                <a16:creationId xmlns:a16="http://schemas.microsoft.com/office/drawing/2014/main" xmlns="" id="{48EBC2CA-CEA2-9840-84C0-FBD7627C6021}"/>
              </a:ext>
            </a:extLst>
          </p:cNvPr>
          <p:cNvSpPr/>
          <p:nvPr/>
        </p:nvSpPr>
        <p:spPr>
          <a:xfrm>
            <a:off x="7656172" y="4174134"/>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9" name="object 47">
            <a:extLst>
              <a:ext uri="{FF2B5EF4-FFF2-40B4-BE49-F238E27FC236}">
                <a16:creationId xmlns:a16="http://schemas.microsoft.com/office/drawing/2014/main" xmlns="" id="{AB0F7116-478E-8B40-A445-D55745BA7F7F}"/>
              </a:ext>
            </a:extLst>
          </p:cNvPr>
          <p:cNvSpPr/>
          <p:nvPr/>
        </p:nvSpPr>
        <p:spPr>
          <a:xfrm>
            <a:off x="7656170" y="417413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0" name="object 48">
            <a:extLst>
              <a:ext uri="{FF2B5EF4-FFF2-40B4-BE49-F238E27FC236}">
                <a16:creationId xmlns:a16="http://schemas.microsoft.com/office/drawing/2014/main" xmlns="" id="{DD151893-C896-1E48-9735-F490EDFCDCD8}"/>
              </a:ext>
            </a:extLst>
          </p:cNvPr>
          <p:cNvSpPr/>
          <p:nvPr/>
        </p:nvSpPr>
        <p:spPr>
          <a:xfrm>
            <a:off x="3881205" y="4418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1" name="object 49">
            <a:extLst>
              <a:ext uri="{FF2B5EF4-FFF2-40B4-BE49-F238E27FC236}">
                <a16:creationId xmlns:a16="http://schemas.microsoft.com/office/drawing/2014/main" xmlns="" id="{9D018F8C-60E1-FB45-9345-19B77C8EF3B8}"/>
              </a:ext>
            </a:extLst>
          </p:cNvPr>
          <p:cNvSpPr/>
          <p:nvPr/>
        </p:nvSpPr>
        <p:spPr>
          <a:xfrm>
            <a:off x="3881203" y="4418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2" name="object 50">
            <a:extLst>
              <a:ext uri="{FF2B5EF4-FFF2-40B4-BE49-F238E27FC236}">
                <a16:creationId xmlns:a16="http://schemas.microsoft.com/office/drawing/2014/main" xmlns="" id="{302255E0-5FE7-D848-88CC-6229581B4B57}"/>
              </a:ext>
            </a:extLst>
          </p:cNvPr>
          <p:cNvSpPr/>
          <p:nvPr/>
        </p:nvSpPr>
        <p:spPr>
          <a:xfrm>
            <a:off x="7304586" y="2612377"/>
            <a:ext cx="254648" cy="286004"/>
          </a:xfrm>
          <a:custGeom>
            <a:avLst/>
            <a:gdLst/>
            <a:ahLst/>
            <a:cxnLst/>
            <a:rect l="l" t="t" r="r" b="b"/>
            <a:pathLst>
              <a:path w="254648" h="286004">
                <a:moveTo>
                  <a:pt x="128441" y="0"/>
                </a:moveTo>
                <a:lnTo>
                  <a:pt x="87998" y="7160"/>
                </a:lnTo>
                <a:lnTo>
                  <a:pt x="52943" y="27120"/>
                </a:lnTo>
                <a:lnTo>
                  <a:pt x="25265" y="57587"/>
                </a:lnTo>
                <a:lnTo>
                  <a:pt x="6954" y="96268"/>
                </a:lnTo>
                <a:lnTo>
                  <a:pt x="0" y="140870"/>
                </a:lnTo>
                <a:lnTo>
                  <a:pt x="724" y="156642"/>
                </a:lnTo>
                <a:lnTo>
                  <a:pt x="11032" y="200493"/>
                </a:lnTo>
                <a:lnTo>
                  <a:pt x="31972" y="237468"/>
                </a:lnTo>
                <a:lnTo>
                  <a:pt x="61531" y="265404"/>
                </a:lnTo>
                <a:lnTo>
                  <a:pt x="97696" y="282138"/>
                </a:lnTo>
                <a:lnTo>
                  <a:pt x="124480" y="286004"/>
                </a:lnTo>
                <a:lnTo>
                  <a:pt x="138675" y="285196"/>
                </a:lnTo>
                <a:lnTo>
                  <a:pt x="178057" y="273665"/>
                </a:lnTo>
                <a:lnTo>
                  <a:pt x="211177" y="250224"/>
                </a:lnTo>
                <a:lnTo>
                  <a:pt x="236164" y="217124"/>
                </a:lnTo>
                <a:lnTo>
                  <a:pt x="251145" y="176617"/>
                </a:lnTo>
                <a:lnTo>
                  <a:pt x="254648" y="146609"/>
                </a:lnTo>
                <a:lnTo>
                  <a:pt x="254585" y="140870"/>
                </a:lnTo>
                <a:lnTo>
                  <a:pt x="248261" y="98034"/>
                </a:lnTo>
                <a:lnTo>
                  <a:pt x="230359" y="58922"/>
                </a:lnTo>
                <a:lnTo>
                  <a:pt x="203045" y="28000"/>
                </a:lnTo>
                <a:lnTo>
                  <a:pt x="168384" y="7586"/>
                </a:lnTo>
                <a:lnTo>
                  <a:pt x="128441" y="0"/>
                </a:lnTo>
                <a:close/>
              </a:path>
            </a:pathLst>
          </a:custGeom>
          <a:solidFill>
            <a:srgbClr val="7030A0"/>
          </a:solidFill>
          <a:ln>
            <a:noFill/>
          </a:ln>
        </p:spPr>
        <p:txBody>
          <a:bodyPr wrap="square" lIns="0" tIns="0" rIns="0" bIns="0" rtlCol="0">
            <a:noAutofit/>
          </a:bodyPr>
          <a:lstStyle/>
          <a:p>
            <a:endParaRPr dirty="0"/>
          </a:p>
        </p:txBody>
      </p:sp>
      <p:sp>
        <p:nvSpPr>
          <p:cNvPr id="213" name="object 51">
            <a:extLst>
              <a:ext uri="{FF2B5EF4-FFF2-40B4-BE49-F238E27FC236}">
                <a16:creationId xmlns:a16="http://schemas.microsoft.com/office/drawing/2014/main" xmlns="" id="{F6D64F78-9A31-664E-B7A8-699D71905A06}"/>
              </a:ext>
            </a:extLst>
          </p:cNvPr>
          <p:cNvSpPr/>
          <p:nvPr/>
        </p:nvSpPr>
        <p:spPr>
          <a:xfrm>
            <a:off x="7304586" y="2612378"/>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8"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214" name="object 52">
            <a:extLst>
              <a:ext uri="{FF2B5EF4-FFF2-40B4-BE49-F238E27FC236}">
                <a16:creationId xmlns:a16="http://schemas.microsoft.com/office/drawing/2014/main" xmlns="" id="{EFE572B3-FE89-1844-98FF-0919DB4F020B}"/>
              </a:ext>
            </a:extLst>
          </p:cNvPr>
          <p:cNvSpPr/>
          <p:nvPr/>
        </p:nvSpPr>
        <p:spPr>
          <a:xfrm>
            <a:off x="5412916" y="250545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215" name="object 53">
            <a:extLst>
              <a:ext uri="{FF2B5EF4-FFF2-40B4-BE49-F238E27FC236}">
                <a16:creationId xmlns:a16="http://schemas.microsoft.com/office/drawing/2014/main" xmlns="" id="{5BA8B34A-EA3B-4A4F-8251-6234470D60C5}"/>
              </a:ext>
            </a:extLst>
          </p:cNvPr>
          <p:cNvSpPr/>
          <p:nvPr/>
        </p:nvSpPr>
        <p:spPr>
          <a:xfrm>
            <a:off x="5412915" y="25054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6" name="object 54">
            <a:extLst>
              <a:ext uri="{FF2B5EF4-FFF2-40B4-BE49-F238E27FC236}">
                <a16:creationId xmlns:a16="http://schemas.microsoft.com/office/drawing/2014/main" xmlns="" id="{45B2EBC3-29AA-0B46-A310-D284694D1356}"/>
              </a:ext>
            </a:extLst>
          </p:cNvPr>
          <p:cNvSpPr/>
          <p:nvPr/>
        </p:nvSpPr>
        <p:spPr>
          <a:xfrm>
            <a:off x="7063386" y="5242721"/>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7" name="object 55">
            <a:extLst>
              <a:ext uri="{FF2B5EF4-FFF2-40B4-BE49-F238E27FC236}">
                <a16:creationId xmlns:a16="http://schemas.microsoft.com/office/drawing/2014/main" xmlns="" id="{E5316EF5-271F-B540-8201-75EC556BB752}"/>
              </a:ext>
            </a:extLst>
          </p:cNvPr>
          <p:cNvSpPr/>
          <p:nvPr/>
        </p:nvSpPr>
        <p:spPr>
          <a:xfrm>
            <a:off x="7063386" y="52427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8" name="object 56">
            <a:extLst>
              <a:ext uri="{FF2B5EF4-FFF2-40B4-BE49-F238E27FC236}">
                <a16:creationId xmlns:a16="http://schemas.microsoft.com/office/drawing/2014/main" xmlns="" id="{FF0CFCCF-3731-A14E-A1C8-EFF456996837}"/>
              </a:ext>
            </a:extLst>
          </p:cNvPr>
          <p:cNvSpPr/>
          <p:nvPr/>
        </p:nvSpPr>
        <p:spPr>
          <a:xfrm>
            <a:off x="6822200" y="310024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19" name="object 57">
            <a:extLst>
              <a:ext uri="{FF2B5EF4-FFF2-40B4-BE49-F238E27FC236}">
                <a16:creationId xmlns:a16="http://schemas.microsoft.com/office/drawing/2014/main" xmlns="" id="{72EDC037-783B-884F-9CE5-5EE5EAD38C30}"/>
              </a:ext>
            </a:extLst>
          </p:cNvPr>
          <p:cNvSpPr/>
          <p:nvPr/>
        </p:nvSpPr>
        <p:spPr>
          <a:xfrm>
            <a:off x="6822198" y="310024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0" name="object 58">
            <a:extLst>
              <a:ext uri="{FF2B5EF4-FFF2-40B4-BE49-F238E27FC236}">
                <a16:creationId xmlns:a16="http://schemas.microsoft.com/office/drawing/2014/main" xmlns="" id="{255324B6-B99E-8041-8DE6-CB65F65372BE}"/>
              </a:ext>
            </a:extLst>
          </p:cNvPr>
          <p:cNvSpPr/>
          <p:nvPr/>
        </p:nvSpPr>
        <p:spPr>
          <a:xfrm>
            <a:off x="5655194" y="4977869"/>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5"/>
                </a:lnTo>
                <a:lnTo>
                  <a:pt x="7773" y="192719"/>
                </a:lnTo>
                <a:lnTo>
                  <a:pt x="26178" y="230059"/>
                </a:lnTo>
                <a:lnTo>
                  <a:pt x="54105" y="259306"/>
                </a:lnTo>
                <a:lnTo>
                  <a:pt x="90306" y="278271"/>
                </a:lnTo>
                <a:lnTo>
                  <a:pt x="133532" y="284763"/>
                </a:lnTo>
                <a:lnTo>
                  <a:pt x="146282"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1" name="object 59">
            <a:extLst>
              <a:ext uri="{FF2B5EF4-FFF2-40B4-BE49-F238E27FC236}">
                <a16:creationId xmlns:a16="http://schemas.microsoft.com/office/drawing/2014/main" xmlns="" id="{C8114362-2ACC-C24D-837E-9AE8EE8DAD31}"/>
              </a:ext>
            </a:extLst>
          </p:cNvPr>
          <p:cNvSpPr/>
          <p:nvPr/>
        </p:nvSpPr>
        <p:spPr>
          <a:xfrm>
            <a:off x="5655194" y="497786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2" name="object 60">
            <a:extLst>
              <a:ext uri="{FF2B5EF4-FFF2-40B4-BE49-F238E27FC236}">
                <a16:creationId xmlns:a16="http://schemas.microsoft.com/office/drawing/2014/main" xmlns="" id="{79A08B80-23B3-9A4E-AC36-DC7010570E80}"/>
              </a:ext>
            </a:extLst>
          </p:cNvPr>
          <p:cNvSpPr/>
          <p:nvPr/>
        </p:nvSpPr>
        <p:spPr>
          <a:xfrm>
            <a:off x="6508133" y="382520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3" name="object 61">
            <a:extLst>
              <a:ext uri="{FF2B5EF4-FFF2-40B4-BE49-F238E27FC236}">
                <a16:creationId xmlns:a16="http://schemas.microsoft.com/office/drawing/2014/main" xmlns="" id="{45C06DE5-5E87-B240-B628-780D1593CEF2}"/>
              </a:ext>
            </a:extLst>
          </p:cNvPr>
          <p:cNvSpPr/>
          <p:nvPr/>
        </p:nvSpPr>
        <p:spPr>
          <a:xfrm>
            <a:off x="6508133" y="38252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4" name="object 62">
            <a:extLst>
              <a:ext uri="{FF2B5EF4-FFF2-40B4-BE49-F238E27FC236}">
                <a16:creationId xmlns:a16="http://schemas.microsoft.com/office/drawing/2014/main" xmlns="" id="{D63E0B98-4025-2F49-9E19-36BD5655AA0A}"/>
              </a:ext>
            </a:extLst>
          </p:cNvPr>
          <p:cNvSpPr/>
          <p:nvPr/>
        </p:nvSpPr>
        <p:spPr>
          <a:xfrm>
            <a:off x="6652401" y="4659180"/>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5" name="object 63">
            <a:extLst>
              <a:ext uri="{FF2B5EF4-FFF2-40B4-BE49-F238E27FC236}">
                <a16:creationId xmlns:a16="http://schemas.microsoft.com/office/drawing/2014/main" xmlns="" id="{B3659A10-3F7F-1145-B4D8-B1B13267742A}"/>
              </a:ext>
            </a:extLst>
          </p:cNvPr>
          <p:cNvSpPr/>
          <p:nvPr/>
        </p:nvSpPr>
        <p:spPr>
          <a:xfrm>
            <a:off x="6652401" y="465918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6" name="object 64">
            <a:extLst>
              <a:ext uri="{FF2B5EF4-FFF2-40B4-BE49-F238E27FC236}">
                <a16:creationId xmlns:a16="http://schemas.microsoft.com/office/drawing/2014/main" xmlns="" id="{EB769C27-6B60-D646-A372-76A30C9E332B}"/>
              </a:ext>
            </a:extLst>
          </p:cNvPr>
          <p:cNvSpPr/>
          <p:nvPr/>
        </p:nvSpPr>
        <p:spPr>
          <a:xfrm>
            <a:off x="2752073" y="3529308"/>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7" name="object 65">
            <a:extLst>
              <a:ext uri="{FF2B5EF4-FFF2-40B4-BE49-F238E27FC236}">
                <a16:creationId xmlns:a16="http://schemas.microsoft.com/office/drawing/2014/main" xmlns="" id="{F5D2CD97-BE24-394A-B62E-1AC7EE1ACD84}"/>
              </a:ext>
            </a:extLst>
          </p:cNvPr>
          <p:cNvSpPr/>
          <p:nvPr/>
        </p:nvSpPr>
        <p:spPr>
          <a:xfrm>
            <a:off x="2752073" y="3529307"/>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8" name="object 66">
            <a:extLst>
              <a:ext uri="{FF2B5EF4-FFF2-40B4-BE49-F238E27FC236}">
                <a16:creationId xmlns:a16="http://schemas.microsoft.com/office/drawing/2014/main" xmlns="" id="{A9792A2D-AA00-5746-8344-1AEF15BAA5DB}"/>
              </a:ext>
            </a:extLst>
          </p:cNvPr>
          <p:cNvSpPr/>
          <p:nvPr/>
        </p:nvSpPr>
        <p:spPr>
          <a:xfrm>
            <a:off x="4755484" y="4111247"/>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9" name="object 67">
            <a:extLst>
              <a:ext uri="{FF2B5EF4-FFF2-40B4-BE49-F238E27FC236}">
                <a16:creationId xmlns:a16="http://schemas.microsoft.com/office/drawing/2014/main" xmlns="" id="{35587B51-2FD2-7B48-A702-E0F561FCE9B4}"/>
              </a:ext>
            </a:extLst>
          </p:cNvPr>
          <p:cNvSpPr/>
          <p:nvPr/>
        </p:nvSpPr>
        <p:spPr>
          <a:xfrm>
            <a:off x="4755483"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0" name="object 68">
            <a:extLst>
              <a:ext uri="{FF2B5EF4-FFF2-40B4-BE49-F238E27FC236}">
                <a16:creationId xmlns:a16="http://schemas.microsoft.com/office/drawing/2014/main" xmlns="" id="{CA7C36D9-6924-5F4E-899B-A0093D75B57D}"/>
              </a:ext>
            </a:extLst>
          </p:cNvPr>
          <p:cNvSpPr/>
          <p:nvPr/>
        </p:nvSpPr>
        <p:spPr>
          <a:xfrm>
            <a:off x="3760610" y="2834750"/>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31" name="object 69">
            <a:extLst>
              <a:ext uri="{FF2B5EF4-FFF2-40B4-BE49-F238E27FC236}">
                <a16:creationId xmlns:a16="http://schemas.microsoft.com/office/drawing/2014/main" xmlns="" id="{83D556BB-4292-6A4C-8EA3-1E850CF99E4E}"/>
              </a:ext>
            </a:extLst>
          </p:cNvPr>
          <p:cNvSpPr/>
          <p:nvPr/>
        </p:nvSpPr>
        <p:spPr>
          <a:xfrm>
            <a:off x="3760610" y="283475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2" name="object 70">
            <a:extLst>
              <a:ext uri="{FF2B5EF4-FFF2-40B4-BE49-F238E27FC236}">
                <a16:creationId xmlns:a16="http://schemas.microsoft.com/office/drawing/2014/main" xmlns="" id="{96094904-5079-B64D-8D40-38FD5CE2C292}"/>
              </a:ext>
            </a:extLst>
          </p:cNvPr>
          <p:cNvSpPr/>
          <p:nvPr/>
        </p:nvSpPr>
        <p:spPr>
          <a:xfrm>
            <a:off x="6266944" y="3064097"/>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33" name="object 71">
            <a:extLst>
              <a:ext uri="{FF2B5EF4-FFF2-40B4-BE49-F238E27FC236}">
                <a16:creationId xmlns:a16="http://schemas.microsoft.com/office/drawing/2014/main" xmlns="" id="{5E4F7196-36A1-0844-BE95-646EC4E7B568}"/>
              </a:ext>
            </a:extLst>
          </p:cNvPr>
          <p:cNvSpPr/>
          <p:nvPr/>
        </p:nvSpPr>
        <p:spPr>
          <a:xfrm>
            <a:off x="6266945" y="306409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4" name="object 72">
            <a:extLst>
              <a:ext uri="{FF2B5EF4-FFF2-40B4-BE49-F238E27FC236}">
                <a16:creationId xmlns:a16="http://schemas.microsoft.com/office/drawing/2014/main" xmlns="" id="{F975A6EF-22DA-E540-8BB0-4717649AFF75}"/>
              </a:ext>
            </a:extLst>
          </p:cNvPr>
          <p:cNvSpPr/>
          <p:nvPr/>
        </p:nvSpPr>
        <p:spPr>
          <a:xfrm>
            <a:off x="6967626" y="2282606"/>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35" name="object 73">
            <a:extLst>
              <a:ext uri="{FF2B5EF4-FFF2-40B4-BE49-F238E27FC236}">
                <a16:creationId xmlns:a16="http://schemas.microsoft.com/office/drawing/2014/main" xmlns="" id="{C75EBF4A-B3A6-694C-A3F8-A0C113901C92}"/>
              </a:ext>
            </a:extLst>
          </p:cNvPr>
          <p:cNvSpPr/>
          <p:nvPr/>
        </p:nvSpPr>
        <p:spPr>
          <a:xfrm>
            <a:off x="6967625" y="228260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6" name="object 75">
            <a:extLst>
              <a:ext uri="{FF2B5EF4-FFF2-40B4-BE49-F238E27FC236}">
                <a16:creationId xmlns:a16="http://schemas.microsoft.com/office/drawing/2014/main" xmlns="" id="{052DFC90-7DAF-844A-9BCC-96C6A83CBE24}"/>
              </a:ext>
            </a:extLst>
          </p:cNvPr>
          <p:cNvSpPr/>
          <p:nvPr/>
        </p:nvSpPr>
        <p:spPr>
          <a:xfrm>
            <a:off x="2792910" y="4658715"/>
            <a:ext cx="1471952" cy="1580361"/>
          </a:xfrm>
          <a:custGeom>
            <a:avLst/>
            <a:gdLst/>
            <a:ahLst/>
            <a:cxnLst/>
            <a:rect l="l" t="t" r="r" b="b"/>
            <a:pathLst>
              <a:path w="1471952" h="1580361">
                <a:moveTo>
                  <a:pt x="1471952" y="0"/>
                </a:moveTo>
                <a:lnTo>
                  <a:pt x="0" y="1580361"/>
                </a:lnTo>
              </a:path>
            </a:pathLst>
          </a:custGeom>
          <a:ln w="25399">
            <a:noFill/>
          </a:ln>
        </p:spPr>
        <p:txBody>
          <a:bodyPr wrap="square" lIns="0" tIns="0" rIns="0" bIns="0" rtlCol="0">
            <a:noAutofit/>
          </a:bodyPr>
          <a:lstStyle/>
          <a:p>
            <a:endParaRPr dirty="0"/>
          </a:p>
        </p:txBody>
      </p:sp>
      <p:sp>
        <p:nvSpPr>
          <p:cNvPr id="237" name="object 77">
            <a:extLst>
              <a:ext uri="{FF2B5EF4-FFF2-40B4-BE49-F238E27FC236}">
                <a16:creationId xmlns:a16="http://schemas.microsoft.com/office/drawing/2014/main" xmlns="" id="{03B8FC3A-DB3C-354C-B23E-F14C10BCE89A}"/>
              </a:ext>
            </a:extLst>
          </p:cNvPr>
          <p:cNvSpPr txBox="1"/>
          <p:nvPr/>
        </p:nvSpPr>
        <p:spPr>
          <a:xfrm>
            <a:off x="7945657" y="4496756"/>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238" name="object 78">
            <a:extLst>
              <a:ext uri="{FF2B5EF4-FFF2-40B4-BE49-F238E27FC236}">
                <a16:creationId xmlns:a16="http://schemas.microsoft.com/office/drawing/2014/main" xmlns="" id="{C9D21791-8551-6D44-9284-34A296D93369}"/>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239" name="Straight Arrow Connector 238">
            <a:extLst>
              <a:ext uri="{FF2B5EF4-FFF2-40B4-BE49-F238E27FC236}">
                <a16:creationId xmlns:a16="http://schemas.microsoft.com/office/drawing/2014/main" xmlns="" id="{82AF8D1F-A5D8-ED44-8C48-E0711E555DA4}"/>
              </a:ext>
            </a:extLst>
          </p:cNvPr>
          <p:cNvCxnSpPr/>
          <p:nvPr/>
        </p:nvCxnSpPr>
        <p:spPr>
          <a:xfrm flipV="1">
            <a:off x="4381670" y="1181686"/>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xmlns="" id="{190C87EC-21D6-E240-945E-C09F13C03927}"/>
              </a:ext>
            </a:extLst>
          </p:cNvPr>
          <p:cNvCxnSpPr>
            <a:cxnSpLocks/>
          </p:cNvCxnSpPr>
          <p:nvPr/>
        </p:nvCxnSpPr>
        <p:spPr>
          <a:xfrm>
            <a:off x="4381670" y="4919426"/>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a:extLst>
              <a:ext uri="{FF2B5EF4-FFF2-40B4-BE49-F238E27FC236}">
                <a16:creationId xmlns:a16="http://schemas.microsoft.com/office/drawing/2014/main" xmlns="" id="{727EB144-0297-B849-9AEE-FCBD49323416}"/>
              </a:ext>
            </a:extLst>
          </p:cNvPr>
          <p:cNvCxnSpPr>
            <a:cxnSpLocks/>
          </p:cNvCxnSpPr>
          <p:nvPr/>
        </p:nvCxnSpPr>
        <p:spPr>
          <a:xfrm flipH="1">
            <a:off x="2585177" y="4934745"/>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xmlns="" id="{E9D2D74E-2FC0-D343-A759-F6F7FB24DDB2}"/>
              </a:ext>
            </a:extLst>
          </p:cNvPr>
          <p:cNvCxnSpPr/>
          <p:nvPr/>
        </p:nvCxnSpPr>
        <p:spPr>
          <a:xfrm flipV="1">
            <a:off x="4381670" y="1476103"/>
            <a:ext cx="641611" cy="3443323"/>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xmlns="" id="{1B2722DF-1C64-9D46-AAE5-15D2B60FF2F2}"/>
              </a:ext>
            </a:extLst>
          </p:cNvPr>
          <p:cNvCxnSpPr>
            <a:cxnSpLocks/>
          </p:cNvCxnSpPr>
          <p:nvPr/>
        </p:nvCxnSpPr>
        <p:spPr>
          <a:xfrm>
            <a:off x="4383868" y="4928274"/>
            <a:ext cx="4244170" cy="831762"/>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xmlns="" id="{87493986-3F5B-F24A-B8B0-E193BAC0AF73}"/>
              </a:ext>
            </a:extLst>
          </p:cNvPr>
          <p:cNvSpPr txBox="1"/>
          <p:nvPr/>
        </p:nvSpPr>
        <p:spPr>
          <a:xfrm rot="16986674">
            <a:off x="2073939" y="2988208"/>
            <a:ext cx="4285147" cy="400110"/>
          </a:xfrm>
          <a:prstGeom prst="rect">
            <a:avLst/>
          </a:prstGeom>
          <a:solidFill>
            <a:schemeClr val="bg1">
              <a:lumMod val="50000"/>
            </a:schemeClr>
          </a:solidFill>
        </p:spPr>
        <p:txBody>
          <a:bodyPr wrap="none" rtlCol="0">
            <a:spAutoFit/>
          </a:bodyPr>
          <a:lstStyle/>
          <a:p>
            <a:pPr algn="ctr"/>
            <a:r>
              <a:rPr lang="en-CA" sz="2000" dirty="0">
                <a:solidFill>
                  <a:schemeClr val="bg1"/>
                </a:solidFill>
              </a:rPr>
              <a:t>A</a:t>
            </a:r>
            <a:r>
              <a:rPr lang="en-CA" sz="2000" baseline="-25000" dirty="0">
                <a:solidFill>
                  <a:schemeClr val="bg1"/>
                </a:solidFill>
              </a:rPr>
              <a:t>2</a:t>
            </a:r>
            <a:r>
              <a:rPr lang="en-CA" sz="2000" dirty="0">
                <a:solidFill>
                  <a:schemeClr val="bg1"/>
                </a:solidFill>
              </a:rPr>
              <a:t> x(#loans) + B</a:t>
            </a:r>
            <a:r>
              <a:rPr lang="en-CA" sz="2000" baseline="-25000" dirty="0">
                <a:solidFill>
                  <a:schemeClr val="bg1"/>
                </a:solidFill>
              </a:rPr>
              <a:t>2</a:t>
            </a:r>
            <a:r>
              <a:rPr lang="en-CA" sz="2000" dirty="0">
                <a:solidFill>
                  <a:schemeClr val="bg1"/>
                </a:solidFill>
              </a:rPr>
              <a:t> x(FICO) + C</a:t>
            </a:r>
            <a:r>
              <a:rPr lang="en-CA" sz="2000" baseline="-25000" dirty="0">
                <a:solidFill>
                  <a:schemeClr val="bg1"/>
                </a:solidFill>
              </a:rPr>
              <a:t>2</a:t>
            </a:r>
            <a:r>
              <a:rPr lang="en-CA" sz="2000" dirty="0">
                <a:solidFill>
                  <a:schemeClr val="bg1"/>
                </a:solidFill>
              </a:rPr>
              <a:t> x(Age)</a:t>
            </a:r>
          </a:p>
        </p:txBody>
      </p:sp>
      <p:sp>
        <p:nvSpPr>
          <p:cNvPr id="245" name="TextBox 244">
            <a:extLst>
              <a:ext uri="{FF2B5EF4-FFF2-40B4-BE49-F238E27FC236}">
                <a16:creationId xmlns:a16="http://schemas.microsoft.com/office/drawing/2014/main" xmlns="" id="{B253BE1C-3DBC-6F46-AEAD-E48C6B7E2419}"/>
              </a:ext>
            </a:extLst>
          </p:cNvPr>
          <p:cNvSpPr txBox="1"/>
          <p:nvPr/>
        </p:nvSpPr>
        <p:spPr>
          <a:xfrm rot="627422">
            <a:off x="4010645" y="5628143"/>
            <a:ext cx="4256293" cy="400110"/>
          </a:xfrm>
          <a:prstGeom prst="rect">
            <a:avLst/>
          </a:prstGeom>
          <a:solidFill>
            <a:schemeClr val="bg1">
              <a:lumMod val="50000"/>
            </a:schemeClr>
          </a:solidFill>
        </p:spPr>
        <p:txBody>
          <a:bodyPr wrap="none" rtlCol="0">
            <a:spAutoFit/>
          </a:bodyPr>
          <a:lstStyle/>
          <a:p>
            <a:pPr algn="ctr"/>
            <a:r>
              <a:rPr lang="en-CA" sz="2000" dirty="0">
                <a:solidFill>
                  <a:schemeClr val="bg1"/>
                </a:solidFill>
              </a:rPr>
              <a:t>A</a:t>
            </a:r>
            <a:r>
              <a:rPr lang="en-CA" sz="2000" baseline="-25000" dirty="0">
                <a:solidFill>
                  <a:schemeClr val="bg1"/>
                </a:solidFill>
              </a:rPr>
              <a:t>2</a:t>
            </a:r>
            <a:r>
              <a:rPr lang="en-CA" sz="2000" dirty="0">
                <a:solidFill>
                  <a:schemeClr val="bg1"/>
                </a:solidFill>
              </a:rPr>
              <a:t> x(#loans) + B</a:t>
            </a:r>
            <a:r>
              <a:rPr lang="en-CA" sz="2000" baseline="-25000" dirty="0">
                <a:solidFill>
                  <a:schemeClr val="bg1"/>
                </a:solidFill>
              </a:rPr>
              <a:t>2</a:t>
            </a:r>
            <a:r>
              <a:rPr lang="en-CA" sz="2000" dirty="0">
                <a:solidFill>
                  <a:schemeClr val="bg1"/>
                </a:solidFill>
              </a:rPr>
              <a:t> x(FICO) + C</a:t>
            </a:r>
            <a:r>
              <a:rPr lang="en-CA" sz="2000" baseline="-25000" dirty="0">
                <a:solidFill>
                  <a:schemeClr val="bg1"/>
                </a:solidFill>
              </a:rPr>
              <a:t>2</a:t>
            </a:r>
            <a:r>
              <a:rPr lang="en-CA" sz="2000" dirty="0">
                <a:solidFill>
                  <a:schemeClr val="bg1"/>
                </a:solidFill>
              </a:rPr>
              <a:t> x(Age)</a:t>
            </a:r>
          </a:p>
        </p:txBody>
      </p:sp>
    </p:spTree>
    <p:extLst>
      <p:ext uri="{BB962C8B-B14F-4D97-AF65-F5344CB8AC3E}">
        <p14:creationId xmlns:p14="http://schemas.microsoft.com/office/powerpoint/2010/main" val="26175479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object 75">
            <a:extLst>
              <a:ext uri="{FF2B5EF4-FFF2-40B4-BE49-F238E27FC236}">
                <a16:creationId xmlns:a16="http://schemas.microsoft.com/office/drawing/2014/main" xmlns="" id="{C6C2EA44-CBE8-7446-BC74-F5CDFFF58763}"/>
              </a:ext>
            </a:extLst>
          </p:cNvPr>
          <p:cNvSpPr/>
          <p:nvPr/>
        </p:nvSpPr>
        <p:spPr>
          <a:xfrm>
            <a:off x="3315065" y="1715439"/>
            <a:ext cx="5312972" cy="4188150"/>
          </a:xfrm>
          <a:custGeom>
            <a:avLst/>
            <a:gdLst/>
            <a:ahLst/>
            <a:cxnLst/>
            <a:rect l="l" t="t" r="r" b="b"/>
            <a:pathLst>
              <a:path w="5312972" h="4188150">
                <a:moveTo>
                  <a:pt x="643475" y="0"/>
                </a:moveTo>
                <a:lnTo>
                  <a:pt x="0" y="3268995"/>
                </a:lnTo>
                <a:lnTo>
                  <a:pt x="4669496" y="4188150"/>
                </a:lnTo>
                <a:lnTo>
                  <a:pt x="5312972" y="919154"/>
                </a:lnTo>
                <a:lnTo>
                  <a:pt x="643475" y="0"/>
                </a:lnTo>
                <a:close/>
              </a:path>
            </a:pathLst>
          </a:custGeom>
          <a:solidFill>
            <a:schemeClr val="accent3">
              <a:lumMod val="20000"/>
              <a:lumOff val="80000"/>
            </a:schemeClr>
          </a:solidFill>
          <a:ln>
            <a:noFill/>
          </a:ln>
        </p:spPr>
        <p:txBody>
          <a:bodyPr wrap="square" lIns="0" tIns="0" rIns="0" bIns="0" rtlCol="0">
            <a:noAutofit/>
          </a:bodyPr>
          <a:lstStyle/>
          <a:p>
            <a:endParaRPr dirty="0"/>
          </a:p>
        </p:txBody>
      </p:sp>
      <p:sp>
        <p:nvSpPr>
          <p:cNvPr id="169" name="object 2">
            <a:extLst>
              <a:ext uri="{FF2B5EF4-FFF2-40B4-BE49-F238E27FC236}">
                <a16:creationId xmlns:a16="http://schemas.microsoft.com/office/drawing/2014/main" xmlns="" id="{611F1A3D-6EA6-5F4F-B005-42F7FF3C9DD1}"/>
              </a:ext>
            </a:extLst>
          </p:cNvPr>
          <p:cNvSpPr txBox="1">
            <a:spLocks noGrp="1"/>
          </p:cNvSpPr>
          <p:nvPr>
            <p:ph type="title"/>
          </p:nvPr>
        </p:nvSpPr>
        <p:spPr>
          <a:xfrm>
            <a:off x="388936" y="338418"/>
            <a:ext cx="10921489" cy="985557"/>
          </a:xfrm>
        </p:spPr>
        <p:txBody>
          <a:bodyPr/>
          <a:lstStyle/>
          <a:p>
            <a:r>
              <a:rPr lang="en-US" dirty="0"/>
              <a:t>3D → 2D Feature </a:t>
            </a:r>
            <a:r>
              <a:rPr lang="en-US" b="1" dirty="0"/>
              <a:t>Extraction</a:t>
            </a:r>
            <a:r>
              <a:rPr lang="en-US" dirty="0"/>
              <a:t> (e.g. PCA)</a:t>
            </a:r>
          </a:p>
        </p:txBody>
      </p:sp>
      <p:sp>
        <p:nvSpPr>
          <p:cNvPr id="170" name="object 4">
            <a:extLst>
              <a:ext uri="{FF2B5EF4-FFF2-40B4-BE49-F238E27FC236}">
                <a16:creationId xmlns:a16="http://schemas.microsoft.com/office/drawing/2014/main" xmlns="" id="{ABA376C2-D715-F24E-AFC4-5432F7D6880E}"/>
              </a:ext>
            </a:extLst>
          </p:cNvPr>
          <p:cNvSpPr/>
          <p:nvPr/>
        </p:nvSpPr>
        <p:spPr>
          <a:xfrm>
            <a:off x="4282196" y="1323975"/>
            <a:ext cx="0" cy="3334739"/>
          </a:xfrm>
          <a:custGeom>
            <a:avLst/>
            <a:gdLst/>
            <a:ahLst/>
            <a:cxnLst/>
            <a:rect l="l" t="t" r="r" b="b"/>
            <a:pathLst>
              <a:path h="3334739">
                <a:moveTo>
                  <a:pt x="0" y="3334739"/>
                </a:moveTo>
                <a:lnTo>
                  <a:pt x="0" y="0"/>
                </a:lnTo>
              </a:path>
            </a:pathLst>
          </a:custGeom>
          <a:ln w="25399">
            <a:noFill/>
          </a:ln>
        </p:spPr>
        <p:txBody>
          <a:bodyPr wrap="square" lIns="0" tIns="0" rIns="0" bIns="0" rtlCol="0">
            <a:noAutofit/>
          </a:bodyPr>
          <a:lstStyle/>
          <a:p>
            <a:endParaRPr dirty="0"/>
          </a:p>
        </p:txBody>
      </p:sp>
      <p:sp>
        <p:nvSpPr>
          <p:cNvPr id="171" name="object 9">
            <a:extLst>
              <a:ext uri="{FF2B5EF4-FFF2-40B4-BE49-F238E27FC236}">
                <a16:creationId xmlns:a16="http://schemas.microsoft.com/office/drawing/2014/main" xmlns="" id="{9A15F4F4-F7E2-2042-B32C-7B2C79FDA9DA}"/>
              </a:ext>
            </a:extLst>
          </p:cNvPr>
          <p:cNvSpPr/>
          <p:nvPr/>
        </p:nvSpPr>
        <p:spPr>
          <a:xfrm>
            <a:off x="4704614" y="4596781"/>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2" name="object 10">
            <a:extLst>
              <a:ext uri="{FF2B5EF4-FFF2-40B4-BE49-F238E27FC236}">
                <a16:creationId xmlns:a16="http://schemas.microsoft.com/office/drawing/2014/main" xmlns="" id="{AAD44B8D-D10C-414F-BB61-50A6FC4417B2}"/>
              </a:ext>
            </a:extLst>
          </p:cNvPr>
          <p:cNvSpPr/>
          <p:nvPr/>
        </p:nvSpPr>
        <p:spPr>
          <a:xfrm>
            <a:off x="4119927" y="47698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3" name="object 11">
            <a:extLst>
              <a:ext uri="{FF2B5EF4-FFF2-40B4-BE49-F238E27FC236}">
                <a16:creationId xmlns:a16="http://schemas.microsoft.com/office/drawing/2014/main" xmlns="" id="{E5A3A2DC-7C0D-0545-B528-D54AC804A38B}"/>
              </a:ext>
            </a:extLst>
          </p:cNvPr>
          <p:cNvSpPr/>
          <p:nvPr/>
        </p:nvSpPr>
        <p:spPr>
          <a:xfrm>
            <a:off x="7414984" y="3386287"/>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74" name="object 12">
            <a:extLst>
              <a:ext uri="{FF2B5EF4-FFF2-40B4-BE49-F238E27FC236}">
                <a16:creationId xmlns:a16="http://schemas.microsoft.com/office/drawing/2014/main" xmlns="" id="{4A37F04B-ED5E-1047-AE54-83F7C290B343}"/>
              </a:ext>
            </a:extLst>
          </p:cNvPr>
          <p:cNvSpPr/>
          <p:nvPr/>
        </p:nvSpPr>
        <p:spPr>
          <a:xfrm>
            <a:off x="7414983" y="338628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5" name="object 13">
            <a:extLst>
              <a:ext uri="{FF2B5EF4-FFF2-40B4-BE49-F238E27FC236}">
                <a16:creationId xmlns:a16="http://schemas.microsoft.com/office/drawing/2014/main" xmlns="" id="{F618F3A6-D393-EF4D-896C-E34BC72C4969}"/>
              </a:ext>
            </a:extLst>
          </p:cNvPr>
          <p:cNvSpPr/>
          <p:nvPr/>
        </p:nvSpPr>
        <p:spPr>
          <a:xfrm>
            <a:off x="5028747" y="2661345"/>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76" name="object 14">
            <a:extLst>
              <a:ext uri="{FF2B5EF4-FFF2-40B4-BE49-F238E27FC236}">
                <a16:creationId xmlns:a16="http://schemas.microsoft.com/office/drawing/2014/main" xmlns="" id="{92FA4151-16B6-3C4B-BAF0-904DF5C02E6E}"/>
              </a:ext>
            </a:extLst>
          </p:cNvPr>
          <p:cNvSpPr/>
          <p:nvPr/>
        </p:nvSpPr>
        <p:spPr>
          <a:xfrm>
            <a:off x="5603031" y="2306986"/>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7" name="object 15">
            <a:extLst>
              <a:ext uri="{FF2B5EF4-FFF2-40B4-BE49-F238E27FC236}">
                <a16:creationId xmlns:a16="http://schemas.microsoft.com/office/drawing/2014/main" xmlns="" id="{50F773CE-397A-7E46-8FE9-2CA80A17DBA2}"/>
              </a:ext>
            </a:extLst>
          </p:cNvPr>
          <p:cNvSpPr/>
          <p:nvPr/>
        </p:nvSpPr>
        <p:spPr>
          <a:xfrm>
            <a:off x="4902686" y="2007438"/>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78" name="object 16">
            <a:extLst>
              <a:ext uri="{FF2B5EF4-FFF2-40B4-BE49-F238E27FC236}">
                <a16:creationId xmlns:a16="http://schemas.microsoft.com/office/drawing/2014/main" xmlns="" id="{D4F0517E-E786-6C4B-9727-095274D38354}"/>
              </a:ext>
            </a:extLst>
          </p:cNvPr>
          <p:cNvSpPr/>
          <p:nvPr/>
        </p:nvSpPr>
        <p:spPr>
          <a:xfrm>
            <a:off x="4902686" y="200743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79" name="object 17">
            <a:extLst>
              <a:ext uri="{FF2B5EF4-FFF2-40B4-BE49-F238E27FC236}">
                <a16:creationId xmlns:a16="http://schemas.microsoft.com/office/drawing/2014/main" xmlns="" id="{9023535C-39CE-A545-BA57-463267384175}"/>
              </a:ext>
            </a:extLst>
          </p:cNvPr>
          <p:cNvSpPr/>
          <p:nvPr/>
        </p:nvSpPr>
        <p:spPr>
          <a:xfrm>
            <a:off x="6981884" y="4055321"/>
            <a:ext cx="241138" cy="284762"/>
          </a:xfrm>
          <a:custGeom>
            <a:avLst/>
            <a:gdLst/>
            <a:ahLst/>
            <a:cxnLst/>
            <a:rect l="l" t="t" r="r" b="b"/>
            <a:pathLst>
              <a:path w="241138" h="284762">
                <a:moveTo>
                  <a:pt x="110783" y="0"/>
                </a:moveTo>
                <a:lnTo>
                  <a:pt x="73091" y="11056"/>
                </a:lnTo>
                <a:lnTo>
                  <a:pt x="41146" y="34956"/>
                </a:lnTo>
                <a:lnTo>
                  <a:pt x="17043" y="69210"/>
                </a:lnTo>
                <a:lnTo>
                  <a:pt x="2882" y="111331"/>
                </a:lnTo>
                <a:lnTo>
                  <a:pt x="0" y="142554"/>
                </a:lnTo>
                <a:lnTo>
                  <a:pt x="138" y="149474"/>
                </a:lnTo>
                <a:lnTo>
                  <a:pt x="7773" y="192717"/>
                </a:lnTo>
                <a:lnTo>
                  <a:pt x="26178" y="230057"/>
                </a:lnTo>
                <a:lnTo>
                  <a:pt x="54105" y="259305"/>
                </a:lnTo>
                <a:lnTo>
                  <a:pt x="90305" y="278270"/>
                </a:lnTo>
                <a:lnTo>
                  <a:pt x="133530"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4" y="45269"/>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180" name="object 18">
            <a:extLst>
              <a:ext uri="{FF2B5EF4-FFF2-40B4-BE49-F238E27FC236}">
                <a16:creationId xmlns:a16="http://schemas.microsoft.com/office/drawing/2014/main" xmlns="" id="{113AC349-DD09-5445-AE7F-8F54743BFDB8}"/>
              </a:ext>
            </a:extLst>
          </p:cNvPr>
          <p:cNvSpPr/>
          <p:nvPr/>
        </p:nvSpPr>
        <p:spPr>
          <a:xfrm>
            <a:off x="6981884" y="40553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1" name="object 19">
            <a:extLst>
              <a:ext uri="{FF2B5EF4-FFF2-40B4-BE49-F238E27FC236}">
                <a16:creationId xmlns:a16="http://schemas.microsoft.com/office/drawing/2014/main" xmlns="" id="{3EA9DEAC-473D-7A4C-B064-2ABFC112693C}"/>
              </a:ext>
            </a:extLst>
          </p:cNvPr>
          <p:cNvSpPr/>
          <p:nvPr/>
        </p:nvSpPr>
        <p:spPr>
          <a:xfrm>
            <a:off x="7576306" y="5122305"/>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2" name="object 20">
            <a:extLst>
              <a:ext uri="{FF2B5EF4-FFF2-40B4-BE49-F238E27FC236}">
                <a16:creationId xmlns:a16="http://schemas.microsoft.com/office/drawing/2014/main" xmlns="" id="{633DBFA2-4CE5-B34B-997F-B707DCB22D3B}"/>
              </a:ext>
            </a:extLst>
          </p:cNvPr>
          <p:cNvSpPr/>
          <p:nvPr/>
        </p:nvSpPr>
        <p:spPr>
          <a:xfrm>
            <a:off x="7144542" y="4596782"/>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3" name="object 21">
            <a:extLst>
              <a:ext uri="{FF2B5EF4-FFF2-40B4-BE49-F238E27FC236}">
                <a16:creationId xmlns:a16="http://schemas.microsoft.com/office/drawing/2014/main" xmlns="" id="{7B888B41-C35F-C74D-BC3C-1886AE28E1FD}"/>
              </a:ext>
            </a:extLst>
          </p:cNvPr>
          <p:cNvSpPr/>
          <p:nvPr/>
        </p:nvSpPr>
        <p:spPr>
          <a:xfrm>
            <a:off x="4634889" y="278581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4" name="object 22">
            <a:extLst>
              <a:ext uri="{FF2B5EF4-FFF2-40B4-BE49-F238E27FC236}">
                <a16:creationId xmlns:a16="http://schemas.microsoft.com/office/drawing/2014/main" xmlns="" id="{E44305F0-B982-5C4B-9223-A4F6C4C8878F}"/>
              </a:ext>
            </a:extLst>
          </p:cNvPr>
          <p:cNvSpPr/>
          <p:nvPr/>
        </p:nvSpPr>
        <p:spPr>
          <a:xfrm>
            <a:off x="4634889" y="278581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5" name="object 23">
            <a:extLst>
              <a:ext uri="{FF2B5EF4-FFF2-40B4-BE49-F238E27FC236}">
                <a16:creationId xmlns:a16="http://schemas.microsoft.com/office/drawing/2014/main" xmlns="" id="{04E7714A-119B-1441-BF63-ABCE295F6DA7}"/>
              </a:ext>
            </a:extLst>
          </p:cNvPr>
          <p:cNvSpPr/>
          <p:nvPr/>
        </p:nvSpPr>
        <p:spPr>
          <a:xfrm>
            <a:off x="5479739" y="411124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6" name="object 24">
            <a:extLst>
              <a:ext uri="{FF2B5EF4-FFF2-40B4-BE49-F238E27FC236}">
                <a16:creationId xmlns:a16="http://schemas.microsoft.com/office/drawing/2014/main" xmlns="" id="{36F689F2-5DF3-AB45-9E05-98FC622F7832}"/>
              </a:ext>
            </a:extLst>
          </p:cNvPr>
          <p:cNvSpPr/>
          <p:nvPr/>
        </p:nvSpPr>
        <p:spPr>
          <a:xfrm>
            <a:off x="5479739"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7" name="object 25">
            <a:extLst>
              <a:ext uri="{FF2B5EF4-FFF2-40B4-BE49-F238E27FC236}">
                <a16:creationId xmlns:a16="http://schemas.microsoft.com/office/drawing/2014/main" xmlns="" id="{AD71261B-19A3-6B4D-95E5-6D25F414DEEF}"/>
              </a:ext>
            </a:extLst>
          </p:cNvPr>
          <p:cNvSpPr/>
          <p:nvPr/>
        </p:nvSpPr>
        <p:spPr>
          <a:xfrm>
            <a:off x="4755484" y="3356818"/>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88" name="object 26">
            <a:extLst>
              <a:ext uri="{FF2B5EF4-FFF2-40B4-BE49-F238E27FC236}">
                <a16:creationId xmlns:a16="http://schemas.microsoft.com/office/drawing/2014/main" xmlns="" id="{4EF6B4AA-F4B8-9B45-9772-04871E47A338}"/>
              </a:ext>
            </a:extLst>
          </p:cNvPr>
          <p:cNvSpPr/>
          <p:nvPr/>
        </p:nvSpPr>
        <p:spPr>
          <a:xfrm>
            <a:off x="4755483" y="335681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89" name="object 27">
            <a:extLst>
              <a:ext uri="{FF2B5EF4-FFF2-40B4-BE49-F238E27FC236}">
                <a16:creationId xmlns:a16="http://schemas.microsoft.com/office/drawing/2014/main" xmlns="" id="{D23FCDDF-B58E-6445-BA78-D3647E7D3725}"/>
              </a:ext>
            </a:extLst>
          </p:cNvPr>
          <p:cNvSpPr/>
          <p:nvPr/>
        </p:nvSpPr>
        <p:spPr>
          <a:xfrm>
            <a:off x="7900748" y="3499198"/>
            <a:ext cx="241137" cy="284762"/>
          </a:xfrm>
          <a:custGeom>
            <a:avLst/>
            <a:gdLst/>
            <a:ahLst/>
            <a:cxnLst/>
            <a:rect l="l" t="t" r="r" b="b"/>
            <a:pathLst>
              <a:path w="241137" h="284762">
                <a:moveTo>
                  <a:pt x="110783" y="0"/>
                </a:moveTo>
                <a:lnTo>
                  <a:pt x="73091" y="11056"/>
                </a:lnTo>
                <a:lnTo>
                  <a:pt x="41145" y="34956"/>
                </a:lnTo>
                <a:lnTo>
                  <a:pt x="17043" y="69210"/>
                </a:lnTo>
                <a:lnTo>
                  <a:pt x="2882" y="111331"/>
                </a:lnTo>
                <a:lnTo>
                  <a:pt x="0" y="142554"/>
                </a:lnTo>
                <a:lnTo>
                  <a:pt x="138" y="149472"/>
                </a:lnTo>
                <a:lnTo>
                  <a:pt x="7772" y="192716"/>
                </a:lnTo>
                <a:lnTo>
                  <a:pt x="26177" y="230057"/>
                </a:lnTo>
                <a:lnTo>
                  <a:pt x="54104" y="259305"/>
                </a:lnTo>
                <a:lnTo>
                  <a:pt x="90304" y="278270"/>
                </a:lnTo>
                <a:lnTo>
                  <a:pt x="133529" y="284762"/>
                </a:lnTo>
                <a:lnTo>
                  <a:pt x="146280" y="282315"/>
                </a:lnTo>
                <a:lnTo>
                  <a:pt x="181337" y="265982"/>
                </a:lnTo>
                <a:lnTo>
                  <a:pt x="210045" y="237841"/>
                </a:lnTo>
                <a:lnTo>
                  <a:pt x="230410" y="200058"/>
                </a:lnTo>
                <a:lnTo>
                  <a:pt x="240437" y="154798"/>
                </a:lnTo>
                <a:lnTo>
                  <a:pt x="241137" y="138424"/>
                </a:lnTo>
                <a:lnTo>
                  <a:pt x="240089" y="123226"/>
                </a:lnTo>
                <a:lnTo>
                  <a:pt x="229223" y="80911"/>
                </a:lnTo>
                <a:lnTo>
                  <a:pt x="207893" y="45269"/>
                </a:lnTo>
                <a:lnTo>
                  <a:pt x="177536"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190" name="object 28">
            <a:extLst>
              <a:ext uri="{FF2B5EF4-FFF2-40B4-BE49-F238E27FC236}">
                <a16:creationId xmlns:a16="http://schemas.microsoft.com/office/drawing/2014/main" xmlns="" id="{A90C4810-1470-2C41-8E70-C4C12DDBC9BB}"/>
              </a:ext>
            </a:extLst>
          </p:cNvPr>
          <p:cNvSpPr/>
          <p:nvPr/>
        </p:nvSpPr>
        <p:spPr>
          <a:xfrm>
            <a:off x="7825088" y="2898645"/>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0"/>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1" name="object 29">
            <a:extLst>
              <a:ext uri="{FF2B5EF4-FFF2-40B4-BE49-F238E27FC236}">
                <a16:creationId xmlns:a16="http://schemas.microsoft.com/office/drawing/2014/main" xmlns="" id="{53262BE9-74D6-F443-9869-1EA45B2320C7}"/>
              </a:ext>
            </a:extLst>
          </p:cNvPr>
          <p:cNvSpPr/>
          <p:nvPr/>
        </p:nvSpPr>
        <p:spPr>
          <a:xfrm>
            <a:off x="6138792" y="2470617"/>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2" name="object 30">
            <a:extLst>
              <a:ext uri="{FF2B5EF4-FFF2-40B4-BE49-F238E27FC236}">
                <a16:creationId xmlns:a16="http://schemas.microsoft.com/office/drawing/2014/main" xmlns="" id="{05B29F83-0063-7E40-9C9D-802DDA7FF197}"/>
              </a:ext>
            </a:extLst>
          </p:cNvPr>
          <p:cNvSpPr/>
          <p:nvPr/>
        </p:nvSpPr>
        <p:spPr>
          <a:xfrm>
            <a:off x="5743237" y="2810247"/>
            <a:ext cx="241138" cy="284762"/>
          </a:xfrm>
          <a:custGeom>
            <a:avLst/>
            <a:gdLst/>
            <a:ahLst/>
            <a:cxnLst/>
            <a:rect l="l" t="t" r="r" b="b"/>
            <a:pathLst>
              <a:path w="241138" h="284762">
                <a:moveTo>
                  <a:pt x="0" y="142555"/>
                </a:moveTo>
                <a:lnTo>
                  <a:pt x="6368" y="96570"/>
                </a:lnTo>
                <a:lnTo>
                  <a:pt x="24076" y="56795"/>
                </a:lnTo>
                <a:lnTo>
                  <a:pt x="51025" y="25716"/>
                </a:lnTo>
                <a:lnTo>
                  <a:pt x="85120"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3" name="object 31">
            <a:extLst>
              <a:ext uri="{FF2B5EF4-FFF2-40B4-BE49-F238E27FC236}">
                <a16:creationId xmlns:a16="http://schemas.microsoft.com/office/drawing/2014/main" xmlns="" id="{52E7962B-12F1-6243-A895-F7F0E138FE8F}"/>
              </a:ext>
            </a:extLst>
          </p:cNvPr>
          <p:cNvSpPr/>
          <p:nvPr/>
        </p:nvSpPr>
        <p:spPr>
          <a:xfrm>
            <a:off x="6475506" y="5016381"/>
            <a:ext cx="241137" cy="284763"/>
          </a:xfrm>
          <a:custGeom>
            <a:avLst/>
            <a:gdLst/>
            <a:ahLst/>
            <a:cxnLst/>
            <a:rect l="l" t="t" r="r" b="b"/>
            <a:pathLst>
              <a:path w="241137" h="284763">
                <a:moveTo>
                  <a:pt x="110782" y="0"/>
                </a:moveTo>
                <a:lnTo>
                  <a:pt x="73090" y="11056"/>
                </a:lnTo>
                <a:lnTo>
                  <a:pt x="41145" y="34956"/>
                </a:lnTo>
                <a:lnTo>
                  <a:pt x="17043" y="69210"/>
                </a:lnTo>
                <a:lnTo>
                  <a:pt x="2882" y="111331"/>
                </a:lnTo>
                <a:lnTo>
                  <a:pt x="0" y="142555"/>
                </a:lnTo>
                <a:lnTo>
                  <a:pt x="138" y="149474"/>
                </a:lnTo>
                <a:lnTo>
                  <a:pt x="7772" y="192717"/>
                </a:lnTo>
                <a:lnTo>
                  <a:pt x="26177" y="230058"/>
                </a:lnTo>
                <a:lnTo>
                  <a:pt x="54104" y="259306"/>
                </a:lnTo>
                <a:lnTo>
                  <a:pt x="90304" y="278270"/>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4" name="object 32">
            <a:extLst>
              <a:ext uri="{FF2B5EF4-FFF2-40B4-BE49-F238E27FC236}">
                <a16:creationId xmlns:a16="http://schemas.microsoft.com/office/drawing/2014/main" xmlns="" id="{9FA39350-6E4A-6345-8487-3433802CD0ED}"/>
              </a:ext>
            </a:extLst>
          </p:cNvPr>
          <p:cNvSpPr/>
          <p:nvPr/>
        </p:nvSpPr>
        <p:spPr>
          <a:xfrm>
            <a:off x="5834261" y="479236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5" name="object 33">
            <a:extLst>
              <a:ext uri="{FF2B5EF4-FFF2-40B4-BE49-F238E27FC236}">
                <a16:creationId xmlns:a16="http://schemas.microsoft.com/office/drawing/2014/main" xmlns="" id="{75A6303F-157E-7A4B-BB9A-493B561BD65F}"/>
              </a:ext>
            </a:extLst>
          </p:cNvPr>
          <p:cNvSpPr txBox="1"/>
          <p:nvPr/>
        </p:nvSpPr>
        <p:spPr>
          <a:xfrm>
            <a:off x="2804608" y="1316879"/>
            <a:ext cx="1352550" cy="384810"/>
          </a:xfrm>
          <a:prstGeom prst="rect">
            <a:avLst/>
          </a:prstGeom>
        </p:spPr>
        <p:txBody>
          <a:bodyPr vert="horz" wrap="square" lIns="0" tIns="0" rIns="0" bIns="0" rtlCol="0">
            <a:noAutofit/>
          </a:bodyPr>
          <a:lstStyle/>
          <a:p>
            <a:pPr marL="12700"/>
            <a:r>
              <a:rPr lang="en-US" sz="2400" spc="-20" dirty="0">
                <a:solidFill>
                  <a:srgbClr val="7F7F7F"/>
                </a:solidFill>
                <a:latin typeface="Calibri"/>
                <a:cs typeface="Calibri"/>
              </a:rPr>
              <a:t>FICO score</a:t>
            </a:r>
            <a:endParaRPr sz="2400" dirty="0">
              <a:latin typeface="Calibri"/>
              <a:cs typeface="Calibri"/>
            </a:endParaRPr>
          </a:p>
        </p:txBody>
      </p:sp>
      <p:sp>
        <p:nvSpPr>
          <p:cNvPr id="196" name="object 34">
            <a:extLst>
              <a:ext uri="{FF2B5EF4-FFF2-40B4-BE49-F238E27FC236}">
                <a16:creationId xmlns:a16="http://schemas.microsoft.com/office/drawing/2014/main" xmlns="" id="{A4F2DBA3-FFD0-6B47-BD26-E9FF73452432}"/>
              </a:ext>
            </a:extLst>
          </p:cNvPr>
          <p:cNvSpPr/>
          <p:nvPr/>
        </p:nvSpPr>
        <p:spPr>
          <a:xfrm>
            <a:off x="5783041" y="33501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7" name="object 35">
            <a:extLst>
              <a:ext uri="{FF2B5EF4-FFF2-40B4-BE49-F238E27FC236}">
                <a16:creationId xmlns:a16="http://schemas.microsoft.com/office/drawing/2014/main" xmlns="" id="{B9163628-001D-F54E-9ADB-C8ED1B2676EE}"/>
              </a:ext>
            </a:extLst>
          </p:cNvPr>
          <p:cNvSpPr/>
          <p:nvPr/>
        </p:nvSpPr>
        <p:spPr>
          <a:xfrm>
            <a:off x="5783040" y="33501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198" name="object 36">
            <a:extLst>
              <a:ext uri="{FF2B5EF4-FFF2-40B4-BE49-F238E27FC236}">
                <a16:creationId xmlns:a16="http://schemas.microsoft.com/office/drawing/2014/main" xmlns="" id="{12EA83EA-E3B8-2F44-8E67-B537C381F587}"/>
              </a:ext>
            </a:extLst>
          </p:cNvPr>
          <p:cNvSpPr/>
          <p:nvPr/>
        </p:nvSpPr>
        <p:spPr>
          <a:xfrm>
            <a:off x="6100142" y="4317156"/>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199" name="object 37">
            <a:extLst>
              <a:ext uri="{FF2B5EF4-FFF2-40B4-BE49-F238E27FC236}">
                <a16:creationId xmlns:a16="http://schemas.microsoft.com/office/drawing/2014/main" xmlns="" id="{15614C7D-60E8-FF48-A70A-FB235E85DC4C}"/>
              </a:ext>
            </a:extLst>
          </p:cNvPr>
          <p:cNvSpPr/>
          <p:nvPr/>
        </p:nvSpPr>
        <p:spPr>
          <a:xfrm>
            <a:off x="6100142" y="4317155"/>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0" name="object 38">
            <a:extLst>
              <a:ext uri="{FF2B5EF4-FFF2-40B4-BE49-F238E27FC236}">
                <a16:creationId xmlns:a16="http://schemas.microsoft.com/office/drawing/2014/main" xmlns="" id="{54279C9E-616B-0746-96F1-C2C089D3D653}"/>
              </a:ext>
            </a:extLst>
          </p:cNvPr>
          <p:cNvSpPr/>
          <p:nvPr/>
        </p:nvSpPr>
        <p:spPr>
          <a:xfrm>
            <a:off x="4755484" y="4956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4"/>
                </a:lnTo>
                <a:lnTo>
                  <a:pt x="7772" y="192718"/>
                </a:lnTo>
                <a:lnTo>
                  <a:pt x="26177" y="230058"/>
                </a:lnTo>
                <a:lnTo>
                  <a:pt x="54104" y="259306"/>
                </a:lnTo>
                <a:lnTo>
                  <a:pt x="90304"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1" name="object 39">
            <a:extLst>
              <a:ext uri="{FF2B5EF4-FFF2-40B4-BE49-F238E27FC236}">
                <a16:creationId xmlns:a16="http://schemas.microsoft.com/office/drawing/2014/main" xmlns="" id="{EF9D5594-6D79-8240-B618-4A2806967609}"/>
              </a:ext>
            </a:extLst>
          </p:cNvPr>
          <p:cNvSpPr/>
          <p:nvPr/>
        </p:nvSpPr>
        <p:spPr>
          <a:xfrm>
            <a:off x="4755483" y="4956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2" name="object 40">
            <a:extLst>
              <a:ext uri="{FF2B5EF4-FFF2-40B4-BE49-F238E27FC236}">
                <a16:creationId xmlns:a16="http://schemas.microsoft.com/office/drawing/2014/main" xmlns="" id="{4B72A8D7-83D4-C042-B073-77C5F18DDFDE}"/>
              </a:ext>
            </a:extLst>
          </p:cNvPr>
          <p:cNvSpPr/>
          <p:nvPr/>
        </p:nvSpPr>
        <p:spPr>
          <a:xfrm>
            <a:off x="3522878" y="3811202"/>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3" name="object 41">
            <a:extLst>
              <a:ext uri="{FF2B5EF4-FFF2-40B4-BE49-F238E27FC236}">
                <a16:creationId xmlns:a16="http://schemas.microsoft.com/office/drawing/2014/main" xmlns="" id="{CA786B82-416A-B940-BA7A-EC294FFF19AF}"/>
              </a:ext>
            </a:extLst>
          </p:cNvPr>
          <p:cNvSpPr/>
          <p:nvPr/>
        </p:nvSpPr>
        <p:spPr>
          <a:xfrm>
            <a:off x="3522878" y="381120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4" name="object 42">
            <a:extLst>
              <a:ext uri="{FF2B5EF4-FFF2-40B4-BE49-F238E27FC236}">
                <a16:creationId xmlns:a16="http://schemas.microsoft.com/office/drawing/2014/main" xmlns="" id="{FB4DD22A-949A-7D4D-9D3F-865869738672}"/>
              </a:ext>
            </a:extLst>
          </p:cNvPr>
          <p:cNvSpPr/>
          <p:nvPr/>
        </p:nvSpPr>
        <p:spPr>
          <a:xfrm>
            <a:off x="5182223" y="3499840"/>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5" name="object 43">
            <a:extLst>
              <a:ext uri="{FF2B5EF4-FFF2-40B4-BE49-F238E27FC236}">
                <a16:creationId xmlns:a16="http://schemas.microsoft.com/office/drawing/2014/main" xmlns="" id="{50BADB0B-3CEF-9A45-B25D-53C3272A4B90}"/>
              </a:ext>
            </a:extLst>
          </p:cNvPr>
          <p:cNvSpPr/>
          <p:nvPr/>
        </p:nvSpPr>
        <p:spPr>
          <a:xfrm>
            <a:off x="5182222" y="3499839"/>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6" name="object 44">
            <a:extLst>
              <a:ext uri="{FF2B5EF4-FFF2-40B4-BE49-F238E27FC236}">
                <a16:creationId xmlns:a16="http://schemas.microsoft.com/office/drawing/2014/main" xmlns="" id="{8B0059BE-C2CD-DC47-A95C-F698D5908C82}"/>
              </a:ext>
            </a:extLst>
          </p:cNvPr>
          <p:cNvSpPr/>
          <p:nvPr/>
        </p:nvSpPr>
        <p:spPr>
          <a:xfrm>
            <a:off x="5359145" y="4608214"/>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07" name="object 45">
            <a:extLst>
              <a:ext uri="{FF2B5EF4-FFF2-40B4-BE49-F238E27FC236}">
                <a16:creationId xmlns:a16="http://schemas.microsoft.com/office/drawing/2014/main" xmlns="" id="{06A7AE4D-C190-C145-8988-3F9D8AF8F8F5}"/>
              </a:ext>
            </a:extLst>
          </p:cNvPr>
          <p:cNvSpPr/>
          <p:nvPr/>
        </p:nvSpPr>
        <p:spPr>
          <a:xfrm>
            <a:off x="5359145" y="460821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08" name="object 46">
            <a:extLst>
              <a:ext uri="{FF2B5EF4-FFF2-40B4-BE49-F238E27FC236}">
                <a16:creationId xmlns:a16="http://schemas.microsoft.com/office/drawing/2014/main" xmlns="" id="{48EBC2CA-CEA2-9840-84C0-FBD7627C6021}"/>
              </a:ext>
            </a:extLst>
          </p:cNvPr>
          <p:cNvSpPr/>
          <p:nvPr/>
        </p:nvSpPr>
        <p:spPr>
          <a:xfrm>
            <a:off x="7656172" y="4174134"/>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09" name="object 47">
            <a:extLst>
              <a:ext uri="{FF2B5EF4-FFF2-40B4-BE49-F238E27FC236}">
                <a16:creationId xmlns:a16="http://schemas.microsoft.com/office/drawing/2014/main" xmlns="" id="{AB0F7116-478E-8B40-A445-D55745BA7F7F}"/>
              </a:ext>
            </a:extLst>
          </p:cNvPr>
          <p:cNvSpPr/>
          <p:nvPr/>
        </p:nvSpPr>
        <p:spPr>
          <a:xfrm>
            <a:off x="7656170" y="4174133"/>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0" name="object 48">
            <a:extLst>
              <a:ext uri="{FF2B5EF4-FFF2-40B4-BE49-F238E27FC236}">
                <a16:creationId xmlns:a16="http://schemas.microsoft.com/office/drawing/2014/main" xmlns="" id="{DD151893-C896-1E48-9735-F490EDFCDCD8}"/>
              </a:ext>
            </a:extLst>
          </p:cNvPr>
          <p:cNvSpPr/>
          <p:nvPr/>
        </p:nvSpPr>
        <p:spPr>
          <a:xfrm>
            <a:off x="3881205" y="4418679"/>
            <a:ext cx="241137" cy="284763"/>
          </a:xfrm>
          <a:custGeom>
            <a:avLst/>
            <a:gdLst/>
            <a:ahLst/>
            <a:cxnLst/>
            <a:rect l="l" t="t" r="r" b="b"/>
            <a:pathLst>
              <a:path w="241137" h="284763">
                <a:moveTo>
                  <a:pt x="110782" y="0"/>
                </a:moveTo>
                <a:lnTo>
                  <a:pt x="73090" y="11056"/>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1" name="object 49">
            <a:extLst>
              <a:ext uri="{FF2B5EF4-FFF2-40B4-BE49-F238E27FC236}">
                <a16:creationId xmlns:a16="http://schemas.microsoft.com/office/drawing/2014/main" xmlns="" id="{9D018F8C-60E1-FB45-9345-19B77C8EF3B8}"/>
              </a:ext>
            </a:extLst>
          </p:cNvPr>
          <p:cNvSpPr/>
          <p:nvPr/>
        </p:nvSpPr>
        <p:spPr>
          <a:xfrm>
            <a:off x="3881203" y="441867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2" name="object 50">
            <a:extLst>
              <a:ext uri="{FF2B5EF4-FFF2-40B4-BE49-F238E27FC236}">
                <a16:creationId xmlns:a16="http://schemas.microsoft.com/office/drawing/2014/main" xmlns="" id="{302255E0-5FE7-D848-88CC-6229581B4B57}"/>
              </a:ext>
            </a:extLst>
          </p:cNvPr>
          <p:cNvSpPr/>
          <p:nvPr/>
        </p:nvSpPr>
        <p:spPr>
          <a:xfrm>
            <a:off x="7304586" y="2612377"/>
            <a:ext cx="254648" cy="286004"/>
          </a:xfrm>
          <a:custGeom>
            <a:avLst/>
            <a:gdLst/>
            <a:ahLst/>
            <a:cxnLst/>
            <a:rect l="l" t="t" r="r" b="b"/>
            <a:pathLst>
              <a:path w="254648" h="286004">
                <a:moveTo>
                  <a:pt x="128441" y="0"/>
                </a:moveTo>
                <a:lnTo>
                  <a:pt x="87998" y="7160"/>
                </a:lnTo>
                <a:lnTo>
                  <a:pt x="52943" y="27120"/>
                </a:lnTo>
                <a:lnTo>
                  <a:pt x="25265" y="57587"/>
                </a:lnTo>
                <a:lnTo>
                  <a:pt x="6954" y="96268"/>
                </a:lnTo>
                <a:lnTo>
                  <a:pt x="0" y="140870"/>
                </a:lnTo>
                <a:lnTo>
                  <a:pt x="724" y="156642"/>
                </a:lnTo>
                <a:lnTo>
                  <a:pt x="11032" y="200493"/>
                </a:lnTo>
                <a:lnTo>
                  <a:pt x="31972" y="237468"/>
                </a:lnTo>
                <a:lnTo>
                  <a:pt x="61531" y="265404"/>
                </a:lnTo>
                <a:lnTo>
                  <a:pt x="97696" y="282138"/>
                </a:lnTo>
                <a:lnTo>
                  <a:pt x="124480" y="286004"/>
                </a:lnTo>
                <a:lnTo>
                  <a:pt x="138675" y="285196"/>
                </a:lnTo>
                <a:lnTo>
                  <a:pt x="178057" y="273665"/>
                </a:lnTo>
                <a:lnTo>
                  <a:pt x="211177" y="250224"/>
                </a:lnTo>
                <a:lnTo>
                  <a:pt x="236164" y="217124"/>
                </a:lnTo>
                <a:lnTo>
                  <a:pt x="251145" y="176617"/>
                </a:lnTo>
                <a:lnTo>
                  <a:pt x="254648" y="146609"/>
                </a:lnTo>
                <a:lnTo>
                  <a:pt x="254585" y="140870"/>
                </a:lnTo>
                <a:lnTo>
                  <a:pt x="248261" y="98034"/>
                </a:lnTo>
                <a:lnTo>
                  <a:pt x="230359" y="58922"/>
                </a:lnTo>
                <a:lnTo>
                  <a:pt x="203045" y="28000"/>
                </a:lnTo>
                <a:lnTo>
                  <a:pt x="168384" y="7586"/>
                </a:lnTo>
                <a:lnTo>
                  <a:pt x="128441" y="0"/>
                </a:lnTo>
                <a:close/>
              </a:path>
            </a:pathLst>
          </a:custGeom>
          <a:solidFill>
            <a:srgbClr val="7030A0"/>
          </a:solidFill>
          <a:ln>
            <a:noFill/>
          </a:ln>
        </p:spPr>
        <p:txBody>
          <a:bodyPr wrap="square" lIns="0" tIns="0" rIns="0" bIns="0" rtlCol="0">
            <a:noAutofit/>
          </a:bodyPr>
          <a:lstStyle/>
          <a:p>
            <a:endParaRPr dirty="0"/>
          </a:p>
        </p:txBody>
      </p:sp>
      <p:sp>
        <p:nvSpPr>
          <p:cNvPr id="213" name="object 51">
            <a:extLst>
              <a:ext uri="{FF2B5EF4-FFF2-40B4-BE49-F238E27FC236}">
                <a16:creationId xmlns:a16="http://schemas.microsoft.com/office/drawing/2014/main" xmlns="" id="{F6D64F78-9A31-664E-B7A8-699D71905A06}"/>
              </a:ext>
            </a:extLst>
          </p:cNvPr>
          <p:cNvSpPr/>
          <p:nvPr/>
        </p:nvSpPr>
        <p:spPr>
          <a:xfrm>
            <a:off x="7304586" y="2612378"/>
            <a:ext cx="254688" cy="286003"/>
          </a:xfrm>
          <a:custGeom>
            <a:avLst/>
            <a:gdLst/>
            <a:ahLst/>
            <a:cxnLst/>
            <a:rect l="l" t="t" r="r" b="b"/>
            <a:pathLst>
              <a:path w="254688" h="286003">
                <a:moveTo>
                  <a:pt x="254688" y="143016"/>
                </a:moveTo>
                <a:lnTo>
                  <a:pt x="248261" y="98034"/>
                </a:lnTo>
                <a:lnTo>
                  <a:pt x="230359" y="58922"/>
                </a:lnTo>
                <a:lnTo>
                  <a:pt x="203045" y="28000"/>
                </a:lnTo>
                <a:lnTo>
                  <a:pt x="168384" y="7586"/>
                </a:lnTo>
                <a:lnTo>
                  <a:pt x="128441" y="0"/>
                </a:lnTo>
                <a:lnTo>
                  <a:pt x="114484" y="823"/>
                </a:lnTo>
                <a:lnTo>
                  <a:pt x="75616" y="12505"/>
                </a:lnTo>
                <a:lnTo>
                  <a:pt x="42798" y="36221"/>
                </a:lnTo>
                <a:lnTo>
                  <a:pt x="18022" y="69681"/>
                </a:lnTo>
                <a:lnTo>
                  <a:pt x="3276" y="110591"/>
                </a:lnTo>
                <a:lnTo>
                  <a:pt x="0" y="140871"/>
                </a:lnTo>
                <a:lnTo>
                  <a:pt x="724" y="156642"/>
                </a:lnTo>
                <a:lnTo>
                  <a:pt x="11032" y="200493"/>
                </a:lnTo>
                <a:lnTo>
                  <a:pt x="31972" y="237468"/>
                </a:lnTo>
                <a:lnTo>
                  <a:pt x="61532" y="265403"/>
                </a:lnTo>
                <a:lnTo>
                  <a:pt x="97696" y="282137"/>
                </a:lnTo>
                <a:lnTo>
                  <a:pt x="124481" y="286003"/>
                </a:lnTo>
                <a:lnTo>
                  <a:pt x="138676" y="285195"/>
                </a:lnTo>
                <a:lnTo>
                  <a:pt x="178057" y="273664"/>
                </a:lnTo>
                <a:lnTo>
                  <a:pt x="211177" y="250223"/>
                </a:lnTo>
                <a:lnTo>
                  <a:pt x="236164" y="217123"/>
                </a:lnTo>
                <a:lnTo>
                  <a:pt x="251145" y="176616"/>
                </a:lnTo>
                <a:lnTo>
                  <a:pt x="254688" y="143016"/>
                </a:lnTo>
                <a:close/>
              </a:path>
            </a:pathLst>
          </a:custGeom>
          <a:solidFill>
            <a:srgbClr val="7030A0"/>
          </a:solidFill>
          <a:ln w="25399">
            <a:noFill/>
          </a:ln>
        </p:spPr>
        <p:txBody>
          <a:bodyPr wrap="square" lIns="0" tIns="0" rIns="0" bIns="0" rtlCol="0">
            <a:noAutofit/>
          </a:bodyPr>
          <a:lstStyle/>
          <a:p>
            <a:endParaRPr dirty="0"/>
          </a:p>
        </p:txBody>
      </p:sp>
      <p:sp>
        <p:nvSpPr>
          <p:cNvPr id="214" name="object 52">
            <a:extLst>
              <a:ext uri="{FF2B5EF4-FFF2-40B4-BE49-F238E27FC236}">
                <a16:creationId xmlns:a16="http://schemas.microsoft.com/office/drawing/2014/main" xmlns="" id="{EFE572B3-FE89-1844-98FF-0919DB4F020B}"/>
              </a:ext>
            </a:extLst>
          </p:cNvPr>
          <p:cNvSpPr/>
          <p:nvPr/>
        </p:nvSpPr>
        <p:spPr>
          <a:xfrm>
            <a:off x="5412916" y="2505450"/>
            <a:ext cx="241137" cy="284762"/>
          </a:xfrm>
          <a:custGeom>
            <a:avLst/>
            <a:gdLst/>
            <a:ahLst/>
            <a:cxnLst/>
            <a:rect l="l" t="t" r="r" b="b"/>
            <a:pathLst>
              <a:path w="241137" h="284762">
                <a:moveTo>
                  <a:pt x="110783" y="0"/>
                </a:moveTo>
                <a:lnTo>
                  <a:pt x="73091" y="11056"/>
                </a:lnTo>
                <a:lnTo>
                  <a:pt x="41145" y="34955"/>
                </a:lnTo>
                <a:lnTo>
                  <a:pt x="17043" y="69209"/>
                </a:lnTo>
                <a:lnTo>
                  <a:pt x="2882" y="111331"/>
                </a:lnTo>
                <a:lnTo>
                  <a:pt x="0" y="142554"/>
                </a:lnTo>
                <a:lnTo>
                  <a:pt x="138" y="149472"/>
                </a:lnTo>
                <a:lnTo>
                  <a:pt x="7772" y="192716"/>
                </a:lnTo>
                <a:lnTo>
                  <a:pt x="26177" y="230057"/>
                </a:lnTo>
                <a:lnTo>
                  <a:pt x="54103" y="259305"/>
                </a:lnTo>
                <a:lnTo>
                  <a:pt x="90304" y="278270"/>
                </a:lnTo>
                <a:lnTo>
                  <a:pt x="133529" y="284762"/>
                </a:lnTo>
                <a:lnTo>
                  <a:pt x="146280" y="282315"/>
                </a:lnTo>
                <a:lnTo>
                  <a:pt x="181336" y="265981"/>
                </a:lnTo>
                <a:lnTo>
                  <a:pt x="210045" y="237841"/>
                </a:lnTo>
                <a:lnTo>
                  <a:pt x="230410" y="200058"/>
                </a:lnTo>
                <a:lnTo>
                  <a:pt x="240437" y="154798"/>
                </a:lnTo>
                <a:lnTo>
                  <a:pt x="241137" y="138424"/>
                </a:lnTo>
                <a:lnTo>
                  <a:pt x="240089" y="123226"/>
                </a:lnTo>
                <a:lnTo>
                  <a:pt x="229223" y="80911"/>
                </a:lnTo>
                <a:lnTo>
                  <a:pt x="207893" y="45269"/>
                </a:lnTo>
                <a:lnTo>
                  <a:pt x="177535" y="18555"/>
                </a:lnTo>
                <a:lnTo>
                  <a:pt x="139588" y="3026"/>
                </a:lnTo>
                <a:lnTo>
                  <a:pt x="110783" y="0"/>
                </a:lnTo>
                <a:close/>
              </a:path>
            </a:pathLst>
          </a:custGeom>
          <a:solidFill>
            <a:srgbClr val="7030A0"/>
          </a:solidFill>
          <a:ln>
            <a:noFill/>
          </a:ln>
        </p:spPr>
        <p:txBody>
          <a:bodyPr wrap="square" lIns="0" tIns="0" rIns="0" bIns="0" rtlCol="0">
            <a:noAutofit/>
          </a:bodyPr>
          <a:lstStyle/>
          <a:p>
            <a:endParaRPr dirty="0"/>
          </a:p>
        </p:txBody>
      </p:sp>
      <p:sp>
        <p:nvSpPr>
          <p:cNvPr id="215" name="object 53">
            <a:extLst>
              <a:ext uri="{FF2B5EF4-FFF2-40B4-BE49-F238E27FC236}">
                <a16:creationId xmlns:a16="http://schemas.microsoft.com/office/drawing/2014/main" xmlns="" id="{5BA8B34A-EA3B-4A4F-8251-6234470D60C5}"/>
              </a:ext>
            </a:extLst>
          </p:cNvPr>
          <p:cNvSpPr/>
          <p:nvPr/>
        </p:nvSpPr>
        <p:spPr>
          <a:xfrm>
            <a:off x="5412915" y="2505451"/>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6" name="object 54">
            <a:extLst>
              <a:ext uri="{FF2B5EF4-FFF2-40B4-BE49-F238E27FC236}">
                <a16:creationId xmlns:a16="http://schemas.microsoft.com/office/drawing/2014/main" xmlns="" id="{45B2EBC3-29AA-0B46-A310-D284694D1356}"/>
              </a:ext>
            </a:extLst>
          </p:cNvPr>
          <p:cNvSpPr/>
          <p:nvPr/>
        </p:nvSpPr>
        <p:spPr>
          <a:xfrm>
            <a:off x="7063386" y="5242721"/>
            <a:ext cx="241138" cy="284762"/>
          </a:xfrm>
          <a:custGeom>
            <a:avLst/>
            <a:gdLst/>
            <a:ahLst/>
            <a:cxnLst/>
            <a:rect l="l" t="t" r="r" b="b"/>
            <a:pathLst>
              <a:path w="241138" h="284762">
                <a:moveTo>
                  <a:pt x="110782" y="0"/>
                </a:moveTo>
                <a:lnTo>
                  <a:pt x="73090" y="11057"/>
                </a:lnTo>
                <a:lnTo>
                  <a:pt x="41145" y="34956"/>
                </a:lnTo>
                <a:lnTo>
                  <a:pt x="17043" y="69210"/>
                </a:lnTo>
                <a:lnTo>
                  <a:pt x="2882" y="111331"/>
                </a:lnTo>
                <a:lnTo>
                  <a:pt x="0" y="142555"/>
                </a:lnTo>
                <a:lnTo>
                  <a:pt x="139" y="149475"/>
                </a:lnTo>
                <a:lnTo>
                  <a:pt x="7773" y="192718"/>
                </a:lnTo>
                <a:lnTo>
                  <a:pt x="26178" y="230058"/>
                </a:lnTo>
                <a:lnTo>
                  <a:pt x="54105" y="259306"/>
                </a:lnTo>
                <a:lnTo>
                  <a:pt x="90305" y="278270"/>
                </a:lnTo>
                <a:lnTo>
                  <a:pt x="133531" y="284762"/>
                </a:lnTo>
                <a:lnTo>
                  <a:pt x="146282" y="282315"/>
                </a:lnTo>
                <a:lnTo>
                  <a:pt x="181338" y="265981"/>
                </a:lnTo>
                <a:lnTo>
                  <a:pt x="210047" y="237840"/>
                </a:lnTo>
                <a:lnTo>
                  <a:pt x="230412" y="200057"/>
                </a:lnTo>
                <a:lnTo>
                  <a:pt x="240438" y="154797"/>
                </a:lnTo>
                <a:lnTo>
                  <a:pt x="241138" y="138422"/>
                </a:lnTo>
                <a:lnTo>
                  <a:pt x="240090" y="123224"/>
                </a:lnTo>
                <a:lnTo>
                  <a:pt x="229224" y="80910"/>
                </a:lnTo>
                <a:lnTo>
                  <a:pt x="207893" y="45268"/>
                </a:lnTo>
                <a:lnTo>
                  <a:pt x="177535" y="18555"/>
                </a:lnTo>
                <a:lnTo>
                  <a:pt x="139588"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17" name="object 55">
            <a:extLst>
              <a:ext uri="{FF2B5EF4-FFF2-40B4-BE49-F238E27FC236}">
                <a16:creationId xmlns:a16="http://schemas.microsoft.com/office/drawing/2014/main" xmlns="" id="{E5316EF5-271F-B540-8201-75EC556BB752}"/>
              </a:ext>
            </a:extLst>
          </p:cNvPr>
          <p:cNvSpPr/>
          <p:nvPr/>
        </p:nvSpPr>
        <p:spPr>
          <a:xfrm>
            <a:off x="7063386" y="5242721"/>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0"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18" name="object 56">
            <a:extLst>
              <a:ext uri="{FF2B5EF4-FFF2-40B4-BE49-F238E27FC236}">
                <a16:creationId xmlns:a16="http://schemas.microsoft.com/office/drawing/2014/main" xmlns="" id="{FF0CFCCF-3731-A14E-A1C8-EFF456996837}"/>
              </a:ext>
            </a:extLst>
          </p:cNvPr>
          <p:cNvSpPr/>
          <p:nvPr/>
        </p:nvSpPr>
        <p:spPr>
          <a:xfrm>
            <a:off x="6822200" y="3100244"/>
            <a:ext cx="241137" cy="284762"/>
          </a:xfrm>
          <a:custGeom>
            <a:avLst/>
            <a:gdLst/>
            <a:ahLst/>
            <a:cxnLst/>
            <a:rect l="l" t="t" r="r" b="b"/>
            <a:pathLst>
              <a:path w="241137" h="284762">
                <a:moveTo>
                  <a:pt x="110783" y="0"/>
                </a:moveTo>
                <a:lnTo>
                  <a:pt x="73091" y="11056"/>
                </a:lnTo>
                <a:lnTo>
                  <a:pt x="41145" y="34955"/>
                </a:lnTo>
                <a:lnTo>
                  <a:pt x="17043" y="69209"/>
                </a:lnTo>
                <a:lnTo>
                  <a:pt x="2882" y="111330"/>
                </a:lnTo>
                <a:lnTo>
                  <a:pt x="0" y="142554"/>
                </a:lnTo>
                <a:lnTo>
                  <a:pt x="138" y="149472"/>
                </a:lnTo>
                <a:lnTo>
                  <a:pt x="7772" y="192716"/>
                </a:lnTo>
                <a:lnTo>
                  <a:pt x="26177" y="230057"/>
                </a:lnTo>
                <a:lnTo>
                  <a:pt x="54103" y="259305"/>
                </a:lnTo>
                <a:lnTo>
                  <a:pt x="90304" y="278270"/>
                </a:lnTo>
                <a:lnTo>
                  <a:pt x="133529" y="284762"/>
                </a:lnTo>
                <a:lnTo>
                  <a:pt x="146280" y="282315"/>
                </a:lnTo>
                <a:lnTo>
                  <a:pt x="181336" y="265982"/>
                </a:lnTo>
                <a:lnTo>
                  <a:pt x="210045" y="237841"/>
                </a:lnTo>
                <a:lnTo>
                  <a:pt x="230410" y="200058"/>
                </a:lnTo>
                <a:lnTo>
                  <a:pt x="240437" y="154798"/>
                </a:lnTo>
                <a:lnTo>
                  <a:pt x="241137" y="138424"/>
                </a:lnTo>
                <a:lnTo>
                  <a:pt x="240089" y="123226"/>
                </a:lnTo>
                <a:lnTo>
                  <a:pt x="229223"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19" name="object 57">
            <a:extLst>
              <a:ext uri="{FF2B5EF4-FFF2-40B4-BE49-F238E27FC236}">
                <a16:creationId xmlns:a16="http://schemas.microsoft.com/office/drawing/2014/main" xmlns="" id="{72EDC037-783B-884F-9CE5-5EE5EAD38C30}"/>
              </a:ext>
            </a:extLst>
          </p:cNvPr>
          <p:cNvSpPr/>
          <p:nvPr/>
        </p:nvSpPr>
        <p:spPr>
          <a:xfrm>
            <a:off x="6822198" y="310024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5" y="35260"/>
                </a:lnTo>
                <a:lnTo>
                  <a:pt x="223205" y="68177"/>
                </a:lnTo>
                <a:lnTo>
                  <a:pt x="237719" y="108518"/>
                </a:lnTo>
                <a:lnTo>
                  <a:pt x="241138" y="138423"/>
                </a:lnTo>
                <a:lnTo>
                  <a:pt x="240438" y="154797"/>
                </a:lnTo>
                <a:lnTo>
                  <a:pt x="230411" y="200058"/>
                </a:lnTo>
                <a:lnTo>
                  <a:pt x="210046" y="237841"/>
                </a:lnTo>
                <a:lnTo>
                  <a:pt x="181338" y="265982"/>
                </a:lnTo>
                <a:lnTo>
                  <a:pt x="146282" y="282316"/>
                </a:lnTo>
                <a:lnTo>
                  <a:pt x="133531" y="284762"/>
                </a:lnTo>
                <a:lnTo>
                  <a:pt x="118418" y="284119"/>
                </a:lnTo>
                <a:lnTo>
                  <a:pt x="77396" y="273227"/>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0" name="object 58">
            <a:extLst>
              <a:ext uri="{FF2B5EF4-FFF2-40B4-BE49-F238E27FC236}">
                <a16:creationId xmlns:a16="http://schemas.microsoft.com/office/drawing/2014/main" xmlns="" id="{255324B6-B99E-8041-8DE6-CB65F65372BE}"/>
              </a:ext>
            </a:extLst>
          </p:cNvPr>
          <p:cNvSpPr/>
          <p:nvPr/>
        </p:nvSpPr>
        <p:spPr>
          <a:xfrm>
            <a:off x="5655194" y="4977869"/>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5"/>
                </a:lnTo>
                <a:lnTo>
                  <a:pt x="7773" y="192719"/>
                </a:lnTo>
                <a:lnTo>
                  <a:pt x="26178" y="230059"/>
                </a:lnTo>
                <a:lnTo>
                  <a:pt x="54105" y="259306"/>
                </a:lnTo>
                <a:lnTo>
                  <a:pt x="90306" y="278271"/>
                </a:lnTo>
                <a:lnTo>
                  <a:pt x="133532" y="284763"/>
                </a:lnTo>
                <a:lnTo>
                  <a:pt x="146282"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1" name="object 59">
            <a:extLst>
              <a:ext uri="{FF2B5EF4-FFF2-40B4-BE49-F238E27FC236}">
                <a16:creationId xmlns:a16="http://schemas.microsoft.com/office/drawing/2014/main" xmlns="" id="{C8114362-2ACC-C24D-837E-9AE8EE8DAD31}"/>
              </a:ext>
            </a:extLst>
          </p:cNvPr>
          <p:cNvSpPr/>
          <p:nvPr/>
        </p:nvSpPr>
        <p:spPr>
          <a:xfrm>
            <a:off x="5655194" y="4977868"/>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4"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2" name="object 60">
            <a:extLst>
              <a:ext uri="{FF2B5EF4-FFF2-40B4-BE49-F238E27FC236}">
                <a16:creationId xmlns:a16="http://schemas.microsoft.com/office/drawing/2014/main" xmlns="" id="{79A08B80-23B3-9A4E-AC36-DC7010570E80}"/>
              </a:ext>
            </a:extLst>
          </p:cNvPr>
          <p:cNvSpPr/>
          <p:nvPr/>
        </p:nvSpPr>
        <p:spPr>
          <a:xfrm>
            <a:off x="6508133" y="3825205"/>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9"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3" name="object 61">
            <a:extLst>
              <a:ext uri="{FF2B5EF4-FFF2-40B4-BE49-F238E27FC236}">
                <a16:creationId xmlns:a16="http://schemas.microsoft.com/office/drawing/2014/main" xmlns="" id="{45C06DE5-5E87-B240-B628-780D1593CEF2}"/>
              </a:ext>
            </a:extLst>
          </p:cNvPr>
          <p:cNvSpPr/>
          <p:nvPr/>
        </p:nvSpPr>
        <p:spPr>
          <a:xfrm>
            <a:off x="6508133" y="3825204"/>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4" name="object 62">
            <a:extLst>
              <a:ext uri="{FF2B5EF4-FFF2-40B4-BE49-F238E27FC236}">
                <a16:creationId xmlns:a16="http://schemas.microsoft.com/office/drawing/2014/main" xmlns="" id="{D63E0B98-4025-2F49-9E19-36BD5655AA0A}"/>
              </a:ext>
            </a:extLst>
          </p:cNvPr>
          <p:cNvSpPr/>
          <p:nvPr/>
        </p:nvSpPr>
        <p:spPr>
          <a:xfrm>
            <a:off x="6652401" y="4659180"/>
            <a:ext cx="241138" cy="284762"/>
          </a:xfrm>
          <a:custGeom>
            <a:avLst/>
            <a:gdLst/>
            <a:ahLst/>
            <a:cxnLst/>
            <a:rect l="l" t="t" r="r" b="b"/>
            <a:pathLst>
              <a:path w="241138" h="284762">
                <a:moveTo>
                  <a:pt x="110782" y="0"/>
                </a:moveTo>
                <a:lnTo>
                  <a:pt x="73090" y="11057"/>
                </a:lnTo>
                <a:lnTo>
                  <a:pt x="41145" y="34956"/>
                </a:lnTo>
                <a:lnTo>
                  <a:pt x="17043" y="69210"/>
                </a:lnTo>
                <a:lnTo>
                  <a:pt x="2882" y="111332"/>
                </a:lnTo>
                <a:lnTo>
                  <a:pt x="0" y="142555"/>
                </a:lnTo>
                <a:lnTo>
                  <a:pt x="138" y="149474"/>
                </a:lnTo>
                <a:lnTo>
                  <a:pt x="7772" y="192718"/>
                </a:lnTo>
                <a:lnTo>
                  <a:pt x="26177" y="230058"/>
                </a:lnTo>
                <a:lnTo>
                  <a:pt x="54104" y="259305"/>
                </a:lnTo>
                <a:lnTo>
                  <a:pt x="90305" y="278270"/>
                </a:lnTo>
                <a:lnTo>
                  <a:pt x="133531" y="284762"/>
                </a:lnTo>
                <a:lnTo>
                  <a:pt x="146282" y="282315"/>
                </a:lnTo>
                <a:lnTo>
                  <a:pt x="181338" y="265981"/>
                </a:lnTo>
                <a:lnTo>
                  <a:pt x="210047" y="237840"/>
                </a:lnTo>
                <a:lnTo>
                  <a:pt x="230412" y="200057"/>
                </a:lnTo>
                <a:lnTo>
                  <a:pt x="240438" y="154796"/>
                </a:lnTo>
                <a:lnTo>
                  <a:pt x="241138" y="138422"/>
                </a:lnTo>
                <a:lnTo>
                  <a:pt x="240090" y="123224"/>
                </a:lnTo>
                <a:lnTo>
                  <a:pt x="229223" y="80910"/>
                </a:lnTo>
                <a:lnTo>
                  <a:pt x="207893" y="45268"/>
                </a:lnTo>
                <a:lnTo>
                  <a:pt x="177535"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5" name="object 63">
            <a:extLst>
              <a:ext uri="{FF2B5EF4-FFF2-40B4-BE49-F238E27FC236}">
                <a16:creationId xmlns:a16="http://schemas.microsoft.com/office/drawing/2014/main" xmlns="" id="{B3659A10-3F7F-1145-B4D8-B1B13267742A}"/>
              </a:ext>
            </a:extLst>
          </p:cNvPr>
          <p:cNvSpPr/>
          <p:nvPr/>
        </p:nvSpPr>
        <p:spPr>
          <a:xfrm>
            <a:off x="6652401" y="465918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3"/>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6" name="object 64">
            <a:extLst>
              <a:ext uri="{FF2B5EF4-FFF2-40B4-BE49-F238E27FC236}">
                <a16:creationId xmlns:a16="http://schemas.microsoft.com/office/drawing/2014/main" xmlns="" id="{EB769C27-6B60-D646-A372-76A30C9E332B}"/>
              </a:ext>
            </a:extLst>
          </p:cNvPr>
          <p:cNvSpPr/>
          <p:nvPr/>
        </p:nvSpPr>
        <p:spPr>
          <a:xfrm>
            <a:off x="3705194" y="3437514"/>
            <a:ext cx="241138" cy="284763"/>
          </a:xfrm>
          <a:custGeom>
            <a:avLst/>
            <a:gdLst/>
            <a:ahLst/>
            <a:cxnLst/>
            <a:rect l="l" t="t" r="r" b="b"/>
            <a:pathLst>
              <a:path w="241138" h="284763">
                <a:moveTo>
                  <a:pt x="110782" y="0"/>
                </a:moveTo>
                <a:lnTo>
                  <a:pt x="73090" y="11057"/>
                </a:lnTo>
                <a:lnTo>
                  <a:pt x="41145" y="34956"/>
                </a:lnTo>
                <a:lnTo>
                  <a:pt x="17043" y="69210"/>
                </a:lnTo>
                <a:lnTo>
                  <a:pt x="2882" y="111332"/>
                </a:lnTo>
                <a:lnTo>
                  <a:pt x="0" y="142555"/>
                </a:lnTo>
                <a:lnTo>
                  <a:pt x="139" y="149476"/>
                </a:lnTo>
                <a:lnTo>
                  <a:pt x="7773" y="192719"/>
                </a:lnTo>
                <a:lnTo>
                  <a:pt x="26178" y="230059"/>
                </a:lnTo>
                <a:lnTo>
                  <a:pt x="54105" y="259306"/>
                </a:lnTo>
                <a:lnTo>
                  <a:pt x="90306" y="278271"/>
                </a:lnTo>
                <a:lnTo>
                  <a:pt x="133532" y="284763"/>
                </a:lnTo>
                <a:lnTo>
                  <a:pt x="146283" y="282316"/>
                </a:lnTo>
                <a:lnTo>
                  <a:pt x="181338" y="265981"/>
                </a:lnTo>
                <a:lnTo>
                  <a:pt x="210046" y="237840"/>
                </a:lnTo>
                <a:lnTo>
                  <a:pt x="230412" y="200057"/>
                </a:lnTo>
                <a:lnTo>
                  <a:pt x="240438" y="154796"/>
                </a:lnTo>
                <a:lnTo>
                  <a:pt x="241138" y="138422"/>
                </a:lnTo>
                <a:lnTo>
                  <a:pt x="240090" y="123224"/>
                </a:lnTo>
                <a:lnTo>
                  <a:pt x="229223"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7" name="object 65">
            <a:extLst>
              <a:ext uri="{FF2B5EF4-FFF2-40B4-BE49-F238E27FC236}">
                <a16:creationId xmlns:a16="http://schemas.microsoft.com/office/drawing/2014/main" xmlns="" id="{F5D2CD97-BE24-394A-B62E-1AC7EE1ACD84}"/>
              </a:ext>
            </a:extLst>
          </p:cNvPr>
          <p:cNvSpPr/>
          <p:nvPr/>
        </p:nvSpPr>
        <p:spPr>
          <a:xfrm>
            <a:off x="3992035" y="2419046"/>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5"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28" name="object 66">
            <a:extLst>
              <a:ext uri="{FF2B5EF4-FFF2-40B4-BE49-F238E27FC236}">
                <a16:creationId xmlns:a16="http://schemas.microsoft.com/office/drawing/2014/main" xmlns="" id="{A9792A2D-AA00-5746-8344-1AEF15BAA5DB}"/>
              </a:ext>
            </a:extLst>
          </p:cNvPr>
          <p:cNvSpPr/>
          <p:nvPr/>
        </p:nvSpPr>
        <p:spPr>
          <a:xfrm>
            <a:off x="4755484" y="4111247"/>
            <a:ext cx="241137" cy="284762"/>
          </a:xfrm>
          <a:custGeom>
            <a:avLst/>
            <a:gdLst/>
            <a:ahLst/>
            <a:cxnLst/>
            <a:rect l="l" t="t" r="r" b="b"/>
            <a:pathLst>
              <a:path w="241137" h="284762">
                <a:moveTo>
                  <a:pt x="110782" y="0"/>
                </a:moveTo>
                <a:lnTo>
                  <a:pt x="73090" y="11056"/>
                </a:lnTo>
                <a:lnTo>
                  <a:pt x="41145" y="34956"/>
                </a:lnTo>
                <a:lnTo>
                  <a:pt x="17043" y="69210"/>
                </a:lnTo>
                <a:lnTo>
                  <a:pt x="2882" y="111332"/>
                </a:lnTo>
                <a:lnTo>
                  <a:pt x="0" y="142555"/>
                </a:lnTo>
                <a:lnTo>
                  <a:pt x="138" y="149473"/>
                </a:lnTo>
                <a:lnTo>
                  <a:pt x="7772" y="192717"/>
                </a:lnTo>
                <a:lnTo>
                  <a:pt x="26177" y="230057"/>
                </a:lnTo>
                <a:lnTo>
                  <a:pt x="54103" y="259305"/>
                </a:lnTo>
                <a:lnTo>
                  <a:pt x="90304" y="278270"/>
                </a:lnTo>
                <a:lnTo>
                  <a:pt x="133529" y="284762"/>
                </a:lnTo>
                <a:lnTo>
                  <a:pt x="146280" y="282315"/>
                </a:lnTo>
                <a:lnTo>
                  <a:pt x="181337" y="265981"/>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29" name="object 67">
            <a:extLst>
              <a:ext uri="{FF2B5EF4-FFF2-40B4-BE49-F238E27FC236}">
                <a16:creationId xmlns:a16="http://schemas.microsoft.com/office/drawing/2014/main" xmlns="" id="{35587B51-2FD2-7B48-A702-E0F561FCE9B4}"/>
              </a:ext>
            </a:extLst>
          </p:cNvPr>
          <p:cNvSpPr/>
          <p:nvPr/>
        </p:nvSpPr>
        <p:spPr>
          <a:xfrm>
            <a:off x="4755483" y="411124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6"/>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0" name="object 68">
            <a:extLst>
              <a:ext uri="{FF2B5EF4-FFF2-40B4-BE49-F238E27FC236}">
                <a16:creationId xmlns:a16="http://schemas.microsoft.com/office/drawing/2014/main" xmlns="" id="{CA7C36D9-6924-5F4E-899B-A0093D75B57D}"/>
              </a:ext>
            </a:extLst>
          </p:cNvPr>
          <p:cNvSpPr/>
          <p:nvPr/>
        </p:nvSpPr>
        <p:spPr>
          <a:xfrm>
            <a:off x="3760610" y="2834750"/>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3"/>
                </a:lnTo>
                <a:lnTo>
                  <a:pt x="7773" y="192717"/>
                </a:lnTo>
                <a:lnTo>
                  <a:pt x="26177" y="230057"/>
                </a:lnTo>
                <a:lnTo>
                  <a:pt x="54104" y="259305"/>
                </a:lnTo>
                <a:lnTo>
                  <a:pt x="90305" y="278270"/>
                </a:lnTo>
                <a:lnTo>
                  <a:pt x="133530" y="284762"/>
                </a:lnTo>
                <a:lnTo>
                  <a:pt x="146281" y="282315"/>
                </a:lnTo>
                <a:lnTo>
                  <a:pt x="181337" y="265981"/>
                </a:lnTo>
                <a:lnTo>
                  <a:pt x="210046" y="237840"/>
                </a:lnTo>
                <a:lnTo>
                  <a:pt x="230411" y="200057"/>
                </a:lnTo>
                <a:lnTo>
                  <a:pt x="240438" y="154797"/>
                </a:lnTo>
                <a:lnTo>
                  <a:pt x="241138" y="138423"/>
                </a:lnTo>
                <a:lnTo>
                  <a:pt x="240090" y="123225"/>
                </a:lnTo>
                <a:lnTo>
                  <a:pt x="229224" y="80910"/>
                </a:lnTo>
                <a:lnTo>
                  <a:pt x="207893" y="45268"/>
                </a:lnTo>
                <a:lnTo>
                  <a:pt x="177535"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31" name="object 69">
            <a:extLst>
              <a:ext uri="{FF2B5EF4-FFF2-40B4-BE49-F238E27FC236}">
                <a16:creationId xmlns:a16="http://schemas.microsoft.com/office/drawing/2014/main" xmlns="" id="{83D556BB-4292-6A4C-8EA3-1E850CF99E4E}"/>
              </a:ext>
            </a:extLst>
          </p:cNvPr>
          <p:cNvSpPr/>
          <p:nvPr/>
        </p:nvSpPr>
        <p:spPr>
          <a:xfrm>
            <a:off x="3760610" y="2834750"/>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7"/>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2" name="object 70">
            <a:extLst>
              <a:ext uri="{FF2B5EF4-FFF2-40B4-BE49-F238E27FC236}">
                <a16:creationId xmlns:a16="http://schemas.microsoft.com/office/drawing/2014/main" xmlns="" id="{96094904-5079-B64D-8D40-38FD5CE2C292}"/>
              </a:ext>
            </a:extLst>
          </p:cNvPr>
          <p:cNvSpPr/>
          <p:nvPr/>
        </p:nvSpPr>
        <p:spPr>
          <a:xfrm>
            <a:off x="6266944" y="3064097"/>
            <a:ext cx="241138" cy="284762"/>
          </a:xfrm>
          <a:custGeom>
            <a:avLst/>
            <a:gdLst/>
            <a:ahLst/>
            <a:cxnLst/>
            <a:rect l="l" t="t" r="r" b="b"/>
            <a:pathLst>
              <a:path w="241138" h="284762">
                <a:moveTo>
                  <a:pt x="110783" y="0"/>
                </a:moveTo>
                <a:lnTo>
                  <a:pt x="73091" y="11056"/>
                </a:lnTo>
                <a:lnTo>
                  <a:pt x="41145" y="34955"/>
                </a:lnTo>
                <a:lnTo>
                  <a:pt x="17043" y="69209"/>
                </a:lnTo>
                <a:lnTo>
                  <a:pt x="2882" y="111330"/>
                </a:lnTo>
                <a:lnTo>
                  <a:pt x="0" y="142554"/>
                </a:lnTo>
                <a:lnTo>
                  <a:pt x="138" y="149474"/>
                </a:lnTo>
                <a:lnTo>
                  <a:pt x="7773" y="192717"/>
                </a:lnTo>
                <a:lnTo>
                  <a:pt x="26177" y="230057"/>
                </a:lnTo>
                <a:lnTo>
                  <a:pt x="54104" y="259305"/>
                </a:lnTo>
                <a:lnTo>
                  <a:pt x="90305" y="278270"/>
                </a:lnTo>
                <a:lnTo>
                  <a:pt x="133531" y="284762"/>
                </a:lnTo>
                <a:lnTo>
                  <a:pt x="146282" y="282315"/>
                </a:lnTo>
                <a:lnTo>
                  <a:pt x="181338" y="265981"/>
                </a:lnTo>
                <a:lnTo>
                  <a:pt x="210046" y="237840"/>
                </a:lnTo>
                <a:lnTo>
                  <a:pt x="230412" y="200057"/>
                </a:lnTo>
                <a:lnTo>
                  <a:pt x="240438" y="154797"/>
                </a:lnTo>
                <a:lnTo>
                  <a:pt x="241138" y="138423"/>
                </a:lnTo>
                <a:lnTo>
                  <a:pt x="240090" y="123225"/>
                </a:lnTo>
                <a:lnTo>
                  <a:pt x="229224" y="80910"/>
                </a:lnTo>
                <a:lnTo>
                  <a:pt x="207893" y="45268"/>
                </a:lnTo>
                <a:lnTo>
                  <a:pt x="177536" y="18555"/>
                </a:lnTo>
                <a:lnTo>
                  <a:pt x="139588" y="3025"/>
                </a:lnTo>
                <a:lnTo>
                  <a:pt x="110783" y="0"/>
                </a:lnTo>
                <a:close/>
              </a:path>
            </a:pathLst>
          </a:custGeom>
          <a:solidFill>
            <a:srgbClr val="7030A0"/>
          </a:solidFill>
          <a:ln>
            <a:noFill/>
          </a:ln>
        </p:spPr>
        <p:txBody>
          <a:bodyPr wrap="square" lIns="0" tIns="0" rIns="0" bIns="0" rtlCol="0">
            <a:noAutofit/>
          </a:bodyPr>
          <a:lstStyle/>
          <a:p>
            <a:endParaRPr dirty="0"/>
          </a:p>
        </p:txBody>
      </p:sp>
      <p:sp>
        <p:nvSpPr>
          <p:cNvPr id="233" name="object 71">
            <a:extLst>
              <a:ext uri="{FF2B5EF4-FFF2-40B4-BE49-F238E27FC236}">
                <a16:creationId xmlns:a16="http://schemas.microsoft.com/office/drawing/2014/main" xmlns="" id="{5E4F7196-36A1-0844-BE95-646EC4E7B568}"/>
              </a:ext>
            </a:extLst>
          </p:cNvPr>
          <p:cNvSpPr/>
          <p:nvPr/>
        </p:nvSpPr>
        <p:spPr>
          <a:xfrm>
            <a:off x="6266945" y="3064097"/>
            <a:ext cx="241138" cy="284762"/>
          </a:xfrm>
          <a:custGeom>
            <a:avLst/>
            <a:gdLst/>
            <a:ahLst/>
            <a:cxnLst/>
            <a:rect l="l" t="t" r="r" b="b"/>
            <a:pathLst>
              <a:path w="241138" h="284762">
                <a:moveTo>
                  <a:pt x="0" y="142555"/>
                </a:moveTo>
                <a:lnTo>
                  <a:pt x="6368" y="96570"/>
                </a:lnTo>
                <a:lnTo>
                  <a:pt x="24076" y="56795"/>
                </a:lnTo>
                <a:lnTo>
                  <a:pt x="51025" y="25716"/>
                </a:lnTo>
                <a:lnTo>
                  <a:pt x="85119" y="5821"/>
                </a:lnTo>
                <a:lnTo>
                  <a:pt x="110782" y="0"/>
                </a:lnTo>
                <a:lnTo>
                  <a:pt x="125500" y="724"/>
                </a:lnTo>
                <a:lnTo>
                  <a:pt x="165658" y="12024"/>
                </a:lnTo>
                <a:lnTo>
                  <a:pt x="198706" y="35260"/>
                </a:lnTo>
                <a:lnTo>
                  <a:pt x="223205" y="68176"/>
                </a:lnTo>
                <a:lnTo>
                  <a:pt x="237719" y="108517"/>
                </a:lnTo>
                <a:lnTo>
                  <a:pt x="241138" y="138422"/>
                </a:lnTo>
                <a:lnTo>
                  <a:pt x="240438" y="154797"/>
                </a:lnTo>
                <a:lnTo>
                  <a:pt x="230411" y="200057"/>
                </a:lnTo>
                <a:lnTo>
                  <a:pt x="210046" y="237840"/>
                </a:lnTo>
                <a:lnTo>
                  <a:pt x="181338" y="265981"/>
                </a:lnTo>
                <a:lnTo>
                  <a:pt x="146282" y="282315"/>
                </a:lnTo>
                <a:lnTo>
                  <a:pt x="133531" y="284762"/>
                </a:lnTo>
                <a:lnTo>
                  <a:pt x="118419" y="284119"/>
                </a:lnTo>
                <a:lnTo>
                  <a:pt x="77396" y="273227"/>
                </a:lnTo>
                <a:lnTo>
                  <a:pt x="43815" y="250591"/>
                </a:lnTo>
                <a:lnTo>
                  <a:pt x="18923" y="218402"/>
                </a:lnTo>
                <a:lnTo>
                  <a:pt x="3970"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4" name="object 72">
            <a:extLst>
              <a:ext uri="{FF2B5EF4-FFF2-40B4-BE49-F238E27FC236}">
                <a16:creationId xmlns:a16="http://schemas.microsoft.com/office/drawing/2014/main" xmlns="" id="{F975A6EF-22DA-E540-8BB0-4717649AFF75}"/>
              </a:ext>
            </a:extLst>
          </p:cNvPr>
          <p:cNvSpPr/>
          <p:nvPr/>
        </p:nvSpPr>
        <p:spPr>
          <a:xfrm>
            <a:off x="6932262" y="2466116"/>
            <a:ext cx="241137" cy="284763"/>
          </a:xfrm>
          <a:custGeom>
            <a:avLst/>
            <a:gdLst/>
            <a:ahLst/>
            <a:cxnLst/>
            <a:rect l="l" t="t" r="r" b="b"/>
            <a:pathLst>
              <a:path w="241137" h="284763">
                <a:moveTo>
                  <a:pt x="110782" y="0"/>
                </a:moveTo>
                <a:lnTo>
                  <a:pt x="73090" y="11057"/>
                </a:lnTo>
                <a:lnTo>
                  <a:pt x="41145" y="34956"/>
                </a:lnTo>
                <a:lnTo>
                  <a:pt x="17043" y="69210"/>
                </a:lnTo>
                <a:lnTo>
                  <a:pt x="2882" y="111332"/>
                </a:lnTo>
                <a:lnTo>
                  <a:pt x="0" y="142555"/>
                </a:lnTo>
                <a:lnTo>
                  <a:pt x="138" y="149475"/>
                </a:lnTo>
                <a:lnTo>
                  <a:pt x="7773" y="192718"/>
                </a:lnTo>
                <a:lnTo>
                  <a:pt x="26177" y="230059"/>
                </a:lnTo>
                <a:lnTo>
                  <a:pt x="54104" y="259306"/>
                </a:lnTo>
                <a:lnTo>
                  <a:pt x="90305" y="278271"/>
                </a:lnTo>
                <a:lnTo>
                  <a:pt x="133530" y="284763"/>
                </a:lnTo>
                <a:lnTo>
                  <a:pt x="146281" y="282316"/>
                </a:lnTo>
                <a:lnTo>
                  <a:pt x="181337" y="265982"/>
                </a:lnTo>
                <a:lnTo>
                  <a:pt x="210045" y="237841"/>
                </a:lnTo>
                <a:lnTo>
                  <a:pt x="230410" y="200058"/>
                </a:lnTo>
                <a:lnTo>
                  <a:pt x="240437" y="154797"/>
                </a:lnTo>
                <a:lnTo>
                  <a:pt x="241137" y="138423"/>
                </a:lnTo>
                <a:lnTo>
                  <a:pt x="240089" y="123225"/>
                </a:lnTo>
                <a:lnTo>
                  <a:pt x="229222" y="80910"/>
                </a:lnTo>
                <a:lnTo>
                  <a:pt x="207892" y="45268"/>
                </a:lnTo>
                <a:lnTo>
                  <a:pt x="177534" y="18555"/>
                </a:lnTo>
                <a:lnTo>
                  <a:pt x="139587" y="3025"/>
                </a:lnTo>
                <a:lnTo>
                  <a:pt x="110782" y="0"/>
                </a:lnTo>
                <a:close/>
              </a:path>
            </a:pathLst>
          </a:custGeom>
          <a:solidFill>
            <a:srgbClr val="7030A0"/>
          </a:solidFill>
          <a:ln>
            <a:noFill/>
          </a:ln>
        </p:spPr>
        <p:txBody>
          <a:bodyPr wrap="square" lIns="0" tIns="0" rIns="0" bIns="0" rtlCol="0">
            <a:noAutofit/>
          </a:bodyPr>
          <a:lstStyle/>
          <a:p>
            <a:endParaRPr dirty="0"/>
          </a:p>
        </p:txBody>
      </p:sp>
      <p:sp>
        <p:nvSpPr>
          <p:cNvPr id="235" name="object 73">
            <a:extLst>
              <a:ext uri="{FF2B5EF4-FFF2-40B4-BE49-F238E27FC236}">
                <a16:creationId xmlns:a16="http://schemas.microsoft.com/office/drawing/2014/main" xmlns="" id="{C75EBF4A-B3A6-694C-A3F8-A0C113901C92}"/>
              </a:ext>
            </a:extLst>
          </p:cNvPr>
          <p:cNvSpPr/>
          <p:nvPr/>
        </p:nvSpPr>
        <p:spPr>
          <a:xfrm>
            <a:off x="6470569" y="2558338"/>
            <a:ext cx="241138" cy="284762"/>
          </a:xfrm>
          <a:custGeom>
            <a:avLst/>
            <a:gdLst/>
            <a:ahLst/>
            <a:cxnLst/>
            <a:rect l="l" t="t" r="r" b="b"/>
            <a:pathLst>
              <a:path w="241138" h="284762">
                <a:moveTo>
                  <a:pt x="0" y="142555"/>
                </a:moveTo>
                <a:lnTo>
                  <a:pt x="6368" y="96570"/>
                </a:lnTo>
                <a:lnTo>
                  <a:pt x="24076" y="56795"/>
                </a:lnTo>
                <a:lnTo>
                  <a:pt x="51026" y="25716"/>
                </a:lnTo>
                <a:lnTo>
                  <a:pt x="85120" y="5821"/>
                </a:lnTo>
                <a:lnTo>
                  <a:pt x="110782" y="0"/>
                </a:lnTo>
                <a:lnTo>
                  <a:pt x="125500" y="724"/>
                </a:lnTo>
                <a:lnTo>
                  <a:pt x="165658" y="12024"/>
                </a:lnTo>
                <a:lnTo>
                  <a:pt x="198706" y="35260"/>
                </a:lnTo>
                <a:lnTo>
                  <a:pt x="223205" y="68177"/>
                </a:lnTo>
                <a:lnTo>
                  <a:pt x="237719" y="108518"/>
                </a:lnTo>
                <a:lnTo>
                  <a:pt x="241138" y="138423"/>
                </a:lnTo>
                <a:lnTo>
                  <a:pt x="240438" y="154797"/>
                </a:lnTo>
                <a:lnTo>
                  <a:pt x="230411" y="200058"/>
                </a:lnTo>
                <a:lnTo>
                  <a:pt x="210046" y="237841"/>
                </a:lnTo>
                <a:lnTo>
                  <a:pt x="181337" y="265982"/>
                </a:lnTo>
                <a:lnTo>
                  <a:pt x="146281" y="282315"/>
                </a:lnTo>
                <a:lnTo>
                  <a:pt x="133530" y="284762"/>
                </a:lnTo>
                <a:lnTo>
                  <a:pt x="118418" y="284119"/>
                </a:lnTo>
                <a:lnTo>
                  <a:pt x="77396" y="273226"/>
                </a:lnTo>
                <a:lnTo>
                  <a:pt x="43814" y="250591"/>
                </a:lnTo>
                <a:lnTo>
                  <a:pt x="18923" y="218402"/>
                </a:lnTo>
                <a:lnTo>
                  <a:pt x="3969" y="178851"/>
                </a:lnTo>
                <a:lnTo>
                  <a:pt x="0" y="142555"/>
                </a:lnTo>
                <a:close/>
              </a:path>
            </a:pathLst>
          </a:custGeom>
          <a:solidFill>
            <a:srgbClr val="7030A0"/>
          </a:solidFill>
          <a:ln w="25399">
            <a:noFill/>
          </a:ln>
        </p:spPr>
        <p:txBody>
          <a:bodyPr wrap="square" lIns="0" tIns="0" rIns="0" bIns="0" rtlCol="0">
            <a:noAutofit/>
          </a:bodyPr>
          <a:lstStyle/>
          <a:p>
            <a:endParaRPr dirty="0"/>
          </a:p>
        </p:txBody>
      </p:sp>
      <p:sp>
        <p:nvSpPr>
          <p:cNvPr id="236" name="object 75">
            <a:extLst>
              <a:ext uri="{FF2B5EF4-FFF2-40B4-BE49-F238E27FC236}">
                <a16:creationId xmlns:a16="http://schemas.microsoft.com/office/drawing/2014/main" xmlns="" id="{052DFC90-7DAF-844A-9BCC-96C6A83CBE24}"/>
              </a:ext>
            </a:extLst>
          </p:cNvPr>
          <p:cNvSpPr/>
          <p:nvPr/>
        </p:nvSpPr>
        <p:spPr>
          <a:xfrm>
            <a:off x="2792910" y="4658715"/>
            <a:ext cx="1471952" cy="1580361"/>
          </a:xfrm>
          <a:custGeom>
            <a:avLst/>
            <a:gdLst/>
            <a:ahLst/>
            <a:cxnLst/>
            <a:rect l="l" t="t" r="r" b="b"/>
            <a:pathLst>
              <a:path w="1471952" h="1580361">
                <a:moveTo>
                  <a:pt x="1471952" y="0"/>
                </a:moveTo>
                <a:lnTo>
                  <a:pt x="0" y="1580361"/>
                </a:lnTo>
              </a:path>
            </a:pathLst>
          </a:custGeom>
          <a:ln w="25399">
            <a:noFill/>
          </a:ln>
        </p:spPr>
        <p:txBody>
          <a:bodyPr wrap="square" lIns="0" tIns="0" rIns="0" bIns="0" rtlCol="0">
            <a:noAutofit/>
          </a:bodyPr>
          <a:lstStyle/>
          <a:p>
            <a:endParaRPr dirty="0"/>
          </a:p>
        </p:txBody>
      </p:sp>
      <p:sp>
        <p:nvSpPr>
          <p:cNvPr id="237" name="object 77">
            <a:extLst>
              <a:ext uri="{FF2B5EF4-FFF2-40B4-BE49-F238E27FC236}">
                <a16:creationId xmlns:a16="http://schemas.microsoft.com/office/drawing/2014/main" xmlns="" id="{03B8FC3A-DB3C-354C-B23E-F14C10BCE89A}"/>
              </a:ext>
            </a:extLst>
          </p:cNvPr>
          <p:cNvSpPr txBox="1"/>
          <p:nvPr/>
        </p:nvSpPr>
        <p:spPr>
          <a:xfrm>
            <a:off x="7945657" y="4496756"/>
            <a:ext cx="2047875" cy="384810"/>
          </a:xfrm>
          <a:prstGeom prst="rect">
            <a:avLst/>
          </a:prstGeom>
        </p:spPr>
        <p:txBody>
          <a:bodyPr vert="horz" wrap="square" lIns="0" tIns="0" rIns="0" bIns="0" rtlCol="0">
            <a:noAutofit/>
          </a:bodyPr>
          <a:lstStyle/>
          <a:p>
            <a:pPr marL="12700"/>
            <a:r>
              <a:rPr lang="en-US" sz="2400" spc="-5" dirty="0">
                <a:solidFill>
                  <a:srgbClr val="7F7F7F"/>
                </a:solidFill>
                <a:latin typeface="Calibri"/>
                <a:cs typeface="Calibri"/>
              </a:rPr>
              <a:t>Age of loan</a:t>
            </a:r>
            <a:endParaRPr sz="2400" dirty="0">
              <a:latin typeface="Calibri"/>
              <a:cs typeface="Calibri"/>
            </a:endParaRPr>
          </a:p>
        </p:txBody>
      </p:sp>
      <p:sp>
        <p:nvSpPr>
          <p:cNvPr id="238" name="object 78">
            <a:extLst>
              <a:ext uri="{FF2B5EF4-FFF2-40B4-BE49-F238E27FC236}">
                <a16:creationId xmlns:a16="http://schemas.microsoft.com/office/drawing/2014/main" xmlns="" id="{C9D21791-8551-6D44-9284-34A296D93369}"/>
              </a:ext>
            </a:extLst>
          </p:cNvPr>
          <p:cNvSpPr txBox="1"/>
          <p:nvPr/>
        </p:nvSpPr>
        <p:spPr>
          <a:xfrm>
            <a:off x="1496918" y="5712248"/>
            <a:ext cx="1395730" cy="384810"/>
          </a:xfrm>
          <a:prstGeom prst="rect">
            <a:avLst/>
          </a:prstGeom>
        </p:spPr>
        <p:txBody>
          <a:bodyPr vert="horz" wrap="square" lIns="0" tIns="0" rIns="0" bIns="0" rtlCol="0">
            <a:noAutofit/>
          </a:bodyPr>
          <a:lstStyle/>
          <a:p>
            <a:pPr marL="12700"/>
            <a:r>
              <a:rPr lang="en-US" sz="2400" dirty="0">
                <a:solidFill>
                  <a:srgbClr val="7F7F7F"/>
                </a:solidFill>
                <a:latin typeface="Calibri"/>
                <a:cs typeface="Calibri"/>
              </a:rPr>
              <a:t># loans with bank</a:t>
            </a:r>
            <a:endParaRPr sz="2400" dirty="0">
              <a:latin typeface="Calibri"/>
              <a:cs typeface="Calibri"/>
            </a:endParaRPr>
          </a:p>
        </p:txBody>
      </p:sp>
      <p:cxnSp>
        <p:nvCxnSpPr>
          <p:cNvPr id="239" name="Straight Arrow Connector 238">
            <a:extLst>
              <a:ext uri="{FF2B5EF4-FFF2-40B4-BE49-F238E27FC236}">
                <a16:creationId xmlns:a16="http://schemas.microsoft.com/office/drawing/2014/main" xmlns="" id="{82AF8D1F-A5D8-ED44-8C48-E0711E555DA4}"/>
              </a:ext>
            </a:extLst>
          </p:cNvPr>
          <p:cNvCxnSpPr/>
          <p:nvPr/>
        </p:nvCxnSpPr>
        <p:spPr>
          <a:xfrm flipV="1">
            <a:off x="4381670" y="1181686"/>
            <a:ext cx="0" cy="371129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xmlns="" id="{190C87EC-21D6-E240-945E-C09F13C03927}"/>
              </a:ext>
            </a:extLst>
          </p:cNvPr>
          <p:cNvCxnSpPr>
            <a:cxnSpLocks/>
          </p:cNvCxnSpPr>
          <p:nvPr/>
        </p:nvCxnSpPr>
        <p:spPr>
          <a:xfrm>
            <a:off x="4381670" y="4919426"/>
            <a:ext cx="5200773" cy="0"/>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a:extLst>
              <a:ext uri="{FF2B5EF4-FFF2-40B4-BE49-F238E27FC236}">
                <a16:creationId xmlns:a16="http://schemas.microsoft.com/office/drawing/2014/main" xmlns="" id="{727EB144-0297-B849-9AEE-FCBD49323416}"/>
              </a:ext>
            </a:extLst>
          </p:cNvPr>
          <p:cNvCxnSpPr>
            <a:cxnSpLocks/>
          </p:cNvCxnSpPr>
          <p:nvPr/>
        </p:nvCxnSpPr>
        <p:spPr>
          <a:xfrm flipH="1">
            <a:off x="2585177" y="4934745"/>
            <a:ext cx="1781997" cy="1552372"/>
          </a:xfrm>
          <a:prstGeom prst="straightConnector1">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xmlns="" id="{E9D2D74E-2FC0-D343-A759-F6F7FB24DDB2}"/>
              </a:ext>
            </a:extLst>
          </p:cNvPr>
          <p:cNvCxnSpPr/>
          <p:nvPr/>
        </p:nvCxnSpPr>
        <p:spPr>
          <a:xfrm flipV="1">
            <a:off x="4381670" y="1476103"/>
            <a:ext cx="641611" cy="3443323"/>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xmlns="" id="{1B2722DF-1C64-9D46-AAE5-15D2B60FF2F2}"/>
              </a:ext>
            </a:extLst>
          </p:cNvPr>
          <p:cNvCxnSpPr>
            <a:cxnSpLocks/>
          </p:cNvCxnSpPr>
          <p:nvPr/>
        </p:nvCxnSpPr>
        <p:spPr>
          <a:xfrm>
            <a:off x="4383868" y="4928274"/>
            <a:ext cx="4244170" cy="831762"/>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xmlns="" id="{87493986-3F5B-F24A-B8B0-E193BAC0AF73}"/>
              </a:ext>
            </a:extLst>
          </p:cNvPr>
          <p:cNvSpPr txBox="1"/>
          <p:nvPr/>
        </p:nvSpPr>
        <p:spPr>
          <a:xfrm rot="16986674">
            <a:off x="2073939" y="2988208"/>
            <a:ext cx="4285147" cy="400110"/>
          </a:xfrm>
          <a:prstGeom prst="rect">
            <a:avLst/>
          </a:prstGeom>
          <a:solidFill>
            <a:schemeClr val="bg1">
              <a:lumMod val="50000"/>
            </a:schemeClr>
          </a:solidFill>
        </p:spPr>
        <p:txBody>
          <a:bodyPr wrap="none" rtlCol="0">
            <a:spAutoFit/>
          </a:bodyPr>
          <a:lstStyle/>
          <a:p>
            <a:pPr algn="ctr"/>
            <a:r>
              <a:rPr lang="en-CA" sz="2000" dirty="0">
                <a:solidFill>
                  <a:schemeClr val="bg1"/>
                </a:solidFill>
              </a:rPr>
              <a:t>A</a:t>
            </a:r>
            <a:r>
              <a:rPr lang="en-CA" sz="2000" baseline="-25000" dirty="0">
                <a:solidFill>
                  <a:schemeClr val="bg1"/>
                </a:solidFill>
              </a:rPr>
              <a:t>2</a:t>
            </a:r>
            <a:r>
              <a:rPr lang="en-CA" sz="2000" dirty="0">
                <a:solidFill>
                  <a:schemeClr val="bg1"/>
                </a:solidFill>
              </a:rPr>
              <a:t> x(#loans) + B</a:t>
            </a:r>
            <a:r>
              <a:rPr lang="en-CA" sz="2000" baseline="-25000" dirty="0">
                <a:solidFill>
                  <a:schemeClr val="bg1"/>
                </a:solidFill>
              </a:rPr>
              <a:t>2</a:t>
            </a:r>
            <a:r>
              <a:rPr lang="en-CA" sz="2000" dirty="0">
                <a:solidFill>
                  <a:schemeClr val="bg1"/>
                </a:solidFill>
              </a:rPr>
              <a:t> x(FICO) + C</a:t>
            </a:r>
            <a:r>
              <a:rPr lang="en-CA" sz="2000" baseline="-25000" dirty="0">
                <a:solidFill>
                  <a:schemeClr val="bg1"/>
                </a:solidFill>
              </a:rPr>
              <a:t>2</a:t>
            </a:r>
            <a:r>
              <a:rPr lang="en-CA" sz="2000" dirty="0">
                <a:solidFill>
                  <a:schemeClr val="bg1"/>
                </a:solidFill>
              </a:rPr>
              <a:t> x(Age)</a:t>
            </a:r>
          </a:p>
        </p:txBody>
      </p:sp>
      <p:sp>
        <p:nvSpPr>
          <p:cNvPr id="244" name="TextBox 243">
            <a:extLst>
              <a:ext uri="{FF2B5EF4-FFF2-40B4-BE49-F238E27FC236}">
                <a16:creationId xmlns:a16="http://schemas.microsoft.com/office/drawing/2014/main" xmlns="" id="{77B349E9-3326-E243-8BC4-DFA248160991}"/>
              </a:ext>
            </a:extLst>
          </p:cNvPr>
          <p:cNvSpPr txBox="1"/>
          <p:nvPr/>
        </p:nvSpPr>
        <p:spPr>
          <a:xfrm rot="627422">
            <a:off x="4010645" y="5628143"/>
            <a:ext cx="4256293" cy="400110"/>
          </a:xfrm>
          <a:prstGeom prst="rect">
            <a:avLst/>
          </a:prstGeom>
          <a:solidFill>
            <a:schemeClr val="bg1">
              <a:lumMod val="50000"/>
            </a:schemeClr>
          </a:solidFill>
        </p:spPr>
        <p:txBody>
          <a:bodyPr wrap="none" rtlCol="0">
            <a:spAutoFit/>
          </a:bodyPr>
          <a:lstStyle/>
          <a:p>
            <a:pPr algn="ctr"/>
            <a:r>
              <a:rPr lang="en-CA" sz="2000" dirty="0">
                <a:solidFill>
                  <a:schemeClr val="bg1"/>
                </a:solidFill>
              </a:rPr>
              <a:t>A</a:t>
            </a:r>
            <a:r>
              <a:rPr lang="en-CA" sz="2000" baseline="-25000" dirty="0">
                <a:solidFill>
                  <a:schemeClr val="bg1"/>
                </a:solidFill>
              </a:rPr>
              <a:t>2</a:t>
            </a:r>
            <a:r>
              <a:rPr lang="en-CA" sz="2000" dirty="0">
                <a:solidFill>
                  <a:schemeClr val="bg1"/>
                </a:solidFill>
              </a:rPr>
              <a:t> x(#loans) + B</a:t>
            </a:r>
            <a:r>
              <a:rPr lang="en-CA" sz="2000" baseline="-25000" dirty="0">
                <a:solidFill>
                  <a:schemeClr val="bg1"/>
                </a:solidFill>
              </a:rPr>
              <a:t>2</a:t>
            </a:r>
            <a:r>
              <a:rPr lang="en-CA" sz="2000" dirty="0">
                <a:solidFill>
                  <a:schemeClr val="bg1"/>
                </a:solidFill>
              </a:rPr>
              <a:t> x(FICO) + C</a:t>
            </a:r>
            <a:r>
              <a:rPr lang="en-CA" sz="2000" baseline="-25000" dirty="0">
                <a:solidFill>
                  <a:schemeClr val="bg1"/>
                </a:solidFill>
              </a:rPr>
              <a:t>2</a:t>
            </a:r>
            <a:r>
              <a:rPr lang="en-CA" sz="2000" dirty="0">
                <a:solidFill>
                  <a:schemeClr val="bg1"/>
                </a:solidFill>
              </a:rPr>
              <a:t> x(Age)</a:t>
            </a:r>
          </a:p>
        </p:txBody>
      </p:sp>
    </p:spTree>
    <p:extLst>
      <p:ext uri="{BB962C8B-B14F-4D97-AF65-F5344CB8AC3E}">
        <p14:creationId xmlns:p14="http://schemas.microsoft.com/office/powerpoint/2010/main" val="17455741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DDFA2B-398D-214C-A5B3-D4626C36D754}"/>
              </a:ext>
            </a:extLst>
          </p:cNvPr>
          <p:cNvSpPr>
            <a:spLocks noGrp="1"/>
          </p:cNvSpPr>
          <p:nvPr>
            <p:ph type="ctrTitle"/>
          </p:nvPr>
        </p:nvSpPr>
        <p:spPr/>
        <p:txBody>
          <a:bodyPr>
            <a:normAutofit fontScale="90000"/>
          </a:bodyPr>
          <a:lstStyle/>
          <a:p>
            <a:r>
              <a:rPr lang="en-US" dirty="0"/>
              <a:t>Principal Components Analysis (PCA)</a:t>
            </a:r>
          </a:p>
        </p:txBody>
      </p:sp>
      <p:sp>
        <p:nvSpPr>
          <p:cNvPr id="6" name="TextBox 5">
            <a:extLst>
              <a:ext uri="{FF2B5EF4-FFF2-40B4-BE49-F238E27FC236}">
                <a16:creationId xmlns:a16="http://schemas.microsoft.com/office/drawing/2014/main" xmlns="" id="{DABA05EF-0EAB-E847-8AE2-5E21B30F7387}"/>
              </a:ext>
            </a:extLst>
          </p:cNvPr>
          <p:cNvSpPr txBox="1"/>
          <p:nvPr/>
        </p:nvSpPr>
        <p:spPr>
          <a:xfrm>
            <a:off x="4078633" y="5327249"/>
            <a:ext cx="4034734" cy="461665"/>
          </a:xfrm>
          <a:prstGeom prst="rect">
            <a:avLst/>
          </a:prstGeom>
          <a:noFill/>
        </p:spPr>
        <p:txBody>
          <a:bodyPr wrap="square" rtlCol="0">
            <a:spAutoFit/>
          </a:bodyPr>
          <a:lstStyle/>
          <a:p>
            <a:r>
              <a:rPr lang="en-US" sz="2400" dirty="0">
                <a:solidFill>
                  <a:schemeClr val="bg1"/>
                </a:solidFill>
                <a:latin typeface="Calibri" panose="020F0502020204030204" pitchFamily="34" charset="0"/>
                <a:cs typeface="Calibri" panose="020F0502020204030204" pitchFamily="34" charset="0"/>
              </a:rPr>
              <a:t>A method of feature extraction</a:t>
            </a:r>
          </a:p>
        </p:txBody>
      </p:sp>
    </p:spTree>
    <p:extLst>
      <p:ext uri="{BB962C8B-B14F-4D97-AF65-F5344CB8AC3E}">
        <p14:creationId xmlns:p14="http://schemas.microsoft.com/office/powerpoint/2010/main" val="7695052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7" y="1603375"/>
            <a:ext cx="7235752" cy="4916207"/>
          </a:xfrm>
        </p:spPr>
        <p:txBody>
          <a:bodyPr>
            <a:normAutofit/>
          </a:bodyPr>
          <a:lstStyle/>
          <a:p>
            <a:r>
              <a:rPr lang="en-US" sz="2200" dirty="0"/>
              <a:t>PCA is an unsupervised technique because we don’t make reference to our labels/Y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Principal Components Analysis (PCA)</a:t>
            </a:r>
          </a:p>
        </p:txBody>
      </p:sp>
      <p:pic>
        <p:nvPicPr>
          <p:cNvPr id="4" name="Google Shape;158;p20">
            <a:extLst>
              <a:ext uri="{FF2B5EF4-FFF2-40B4-BE49-F238E27FC236}">
                <a16:creationId xmlns:a16="http://schemas.microsoft.com/office/drawing/2014/main" xmlns="" id="{10456DAE-1989-0649-B9A4-CD5CC5838A4E}"/>
              </a:ext>
            </a:extLst>
          </p:cNvPr>
          <p:cNvPicPr preferRelativeResize="0"/>
          <p:nvPr/>
        </p:nvPicPr>
        <p:blipFill rotWithShape="1">
          <a:blip r:embed="rId2">
            <a:alphaModFix/>
          </a:blip>
          <a:srcRect l="5286" t="10028" r="8758" b="4843"/>
          <a:stretch/>
        </p:blipFill>
        <p:spPr>
          <a:xfrm>
            <a:off x="7737231" y="1603375"/>
            <a:ext cx="4065833" cy="2870151"/>
          </a:xfrm>
          <a:prstGeom prst="rect">
            <a:avLst/>
          </a:prstGeom>
          <a:noFill/>
          <a:ln>
            <a:noFill/>
          </a:ln>
        </p:spPr>
      </p:pic>
      <p:cxnSp>
        <p:nvCxnSpPr>
          <p:cNvPr id="5" name="Google Shape;161;p20">
            <a:extLst>
              <a:ext uri="{FF2B5EF4-FFF2-40B4-BE49-F238E27FC236}">
                <a16:creationId xmlns:a16="http://schemas.microsoft.com/office/drawing/2014/main" xmlns="" id="{C1CDCE94-8C2B-D148-BAB1-3A2B89380234}"/>
              </a:ext>
            </a:extLst>
          </p:cNvPr>
          <p:cNvCxnSpPr/>
          <p:nvPr/>
        </p:nvCxnSpPr>
        <p:spPr>
          <a:xfrm rot="10800000" flipH="1">
            <a:off x="9363097" y="1885874"/>
            <a:ext cx="1967200" cy="1260800"/>
          </a:xfrm>
          <a:prstGeom prst="straightConnector1">
            <a:avLst/>
          </a:prstGeom>
          <a:noFill/>
          <a:ln w="38100" cap="flat" cmpd="sng">
            <a:solidFill>
              <a:srgbClr val="FF40A1"/>
            </a:solidFill>
            <a:prstDash val="solid"/>
            <a:round/>
            <a:headEnd type="none" w="med" len="med"/>
            <a:tailEnd type="stealth" w="med" len="med"/>
          </a:ln>
        </p:spPr>
      </p:cxnSp>
      <p:cxnSp>
        <p:nvCxnSpPr>
          <p:cNvPr id="6" name="Google Shape;162;p20">
            <a:extLst>
              <a:ext uri="{FF2B5EF4-FFF2-40B4-BE49-F238E27FC236}">
                <a16:creationId xmlns:a16="http://schemas.microsoft.com/office/drawing/2014/main" xmlns="" id="{9E25089B-F2E4-1E40-B48E-49C43A107AE5}"/>
              </a:ext>
            </a:extLst>
          </p:cNvPr>
          <p:cNvCxnSpPr/>
          <p:nvPr/>
        </p:nvCxnSpPr>
        <p:spPr>
          <a:xfrm>
            <a:off x="9373964" y="3114074"/>
            <a:ext cx="380400" cy="489200"/>
          </a:xfrm>
          <a:prstGeom prst="straightConnector1">
            <a:avLst/>
          </a:prstGeom>
          <a:noFill/>
          <a:ln w="38100" cap="flat" cmpd="sng">
            <a:solidFill>
              <a:srgbClr val="FF40A1"/>
            </a:solidFill>
            <a:prstDash val="solid"/>
            <a:round/>
            <a:headEnd type="none" w="med" len="med"/>
            <a:tailEnd type="stealth" w="med" len="med"/>
          </a:ln>
        </p:spPr>
      </p:cxnSp>
    </p:spTree>
    <p:extLst>
      <p:ext uri="{BB962C8B-B14F-4D97-AF65-F5344CB8AC3E}">
        <p14:creationId xmlns:p14="http://schemas.microsoft.com/office/powerpoint/2010/main" val="173663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6687113" cy="4195763"/>
          </a:xfrm>
        </p:spPr>
        <p:txBody>
          <a:bodyPr>
            <a:normAutofit/>
          </a:bodyPr>
          <a:lstStyle/>
          <a:p>
            <a:r>
              <a:rPr lang="en-US" sz="2200" b="1" dirty="0">
                <a:solidFill>
                  <a:schemeClr val="accent3"/>
                </a:solidFill>
              </a:rPr>
              <a:t>For dimensionality reduction to make sense, we assume that our data mostly lie in a lower dimension</a:t>
            </a:r>
          </a:p>
          <a:p>
            <a:r>
              <a:rPr lang="en-US" sz="2200" dirty="0"/>
              <a:t>If our data is scattered randomly across all of its dimensions, we’d lose too much information by reducing dimensions</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Assumptions for dimensionality reduction</a:t>
            </a:r>
          </a:p>
        </p:txBody>
      </p:sp>
      <p:pic>
        <p:nvPicPr>
          <p:cNvPr id="4" name="Google Shape;158;p20">
            <a:extLst>
              <a:ext uri="{FF2B5EF4-FFF2-40B4-BE49-F238E27FC236}">
                <a16:creationId xmlns:a16="http://schemas.microsoft.com/office/drawing/2014/main" xmlns="" id="{D90A26F7-21ED-6A4B-974D-BCFA8BCA275F}"/>
              </a:ext>
            </a:extLst>
          </p:cNvPr>
          <p:cNvPicPr preferRelativeResize="0"/>
          <p:nvPr/>
        </p:nvPicPr>
        <p:blipFill rotWithShape="1">
          <a:blip r:embed="rId3">
            <a:alphaModFix/>
          </a:blip>
          <a:srcRect l="5286" t="10028" r="8758" b="4843"/>
          <a:stretch/>
        </p:blipFill>
        <p:spPr>
          <a:xfrm>
            <a:off x="7329268" y="1603375"/>
            <a:ext cx="4607358" cy="3038963"/>
          </a:xfrm>
          <a:prstGeom prst="rect">
            <a:avLst/>
          </a:prstGeom>
          <a:noFill/>
          <a:ln>
            <a:noFill/>
          </a:ln>
        </p:spPr>
      </p:pic>
      <p:cxnSp>
        <p:nvCxnSpPr>
          <p:cNvPr id="5" name="Google Shape;161;p20">
            <a:extLst>
              <a:ext uri="{FF2B5EF4-FFF2-40B4-BE49-F238E27FC236}">
                <a16:creationId xmlns:a16="http://schemas.microsoft.com/office/drawing/2014/main" xmlns="" id="{7E5EC215-4577-4649-9061-899CB3A58BC8}"/>
              </a:ext>
            </a:extLst>
          </p:cNvPr>
          <p:cNvCxnSpPr>
            <a:cxnSpLocks/>
          </p:cNvCxnSpPr>
          <p:nvPr/>
        </p:nvCxnSpPr>
        <p:spPr>
          <a:xfrm flipV="1">
            <a:off x="8145194" y="1930620"/>
            <a:ext cx="3305908" cy="2053884"/>
          </a:xfrm>
          <a:prstGeom prst="straightConnector1">
            <a:avLst/>
          </a:prstGeom>
          <a:noFill/>
          <a:ln w="38100" cap="flat" cmpd="sng">
            <a:solidFill>
              <a:srgbClr val="FF40A1"/>
            </a:solidFill>
            <a:prstDash val="solid"/>
            <a:round/>
            <a:headEnd type="arrow" w="lg" len="med"/>
            <a:tailEnd type="stealth" w="lg" len="med"/>
          </a:ln>
        </p:spPr>
      </p:cxnSp>
    </p:spTree>
    <p:extLst>
      <p:ext uri="{BB962C8B-B14F-4D97-AF65-F5344CB8AC3E}">
        <p14:creationId xmlns:p14="http://schemas.microsoft.com/office/powerpoint/2010/main" val="1947114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7" y="1603375"/>
            <a:ext cx="7235752" cy="4916207"/>
          </a:xfrm>
        </p:spPr>
        <p:txBody>
          <a:bodyPr>
            <a:normAutofit/>
          </a:bodyPr>
          <a:lstStyle/>
          <a:p>
            <a:r>
              <a:rPr lang="en-US" sz="2200" dirty="0"/>
              <a:t>PCA is an unsupervised technique because we don’t make reference to our labels/Y </a:t>
            </a:r>
          </a:p>
          <a:p>
            <a:r>
              <a:rPr lang="en-US" sz="2200" dirty="0"/>
              <a:t>It’s a technique for representing the direction in our data of most variation</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Principal Components Analysis (PCA)</a:t>
            </a:r>
          </a:p>
        </p:txBody>
      </p:sp>
      <p:pic>
        <p:nvPicPr>
          <p:cNvPr id="4" name="Google Shape;158;p20">
            <a:extLst>
              <a:ext uri="{FF2B5EF4-FFF2-40B4-BE49-F238E27FC236}">
                <a16:creationId xmlns:a16="http://schemas.microsoft.com/office/drawing/2014/main" xmlns="" id="{10456DAE-1989-0649-B9A4-CD5CC5838A4E}"/>
              </a:ext>
            </a:extLst>
          </p:cNvPr>
          <p:cNvPicPr preferRelativeResize="0"/>
          <p:nvPr/>
        </p:nvPicPr>
        <p:blipFill rotWithShape="1">
          <a:blip r:embed="rId2">
            <a:alphaModFix/>
          </a:blip>
          <a:srcRect l="5286" t="10028" r="8758" b="4843"/>
          <a:stretch/>
        </p:blipFill>
        <p:spPr>
          <a:xfrm>
            <a:off x="7737231" y="1603375"/>
            <a:ext cx="4065833" cy="2870151"/>
          </a:xfrm>
          <a:prstGeom prst="rect">
            <a:avLst/>
          </a:prstGeom>
          <a:noFill/>
          <a:ln>
            <a:noFill/>
          </a:ln>
        </p:spPr>
      </p:pic>
      <p:cxnSp>
        <p:nvCxnSpPr>
          <p:cNvPr id="5" name="Google Shape;161;p20">
            <a:extLst>
              <a:ext uri="{FF2B5EF4-FFF2-40B4-BE49-F238E27FC236}">
                <a16:creationId xmlns:a16="http://schemas.microsoft.com/office/drawing/2014/main" xmlns="" id="{C1CDCE94-8C2B-D148-BAB1-3A2B89380234}"/>
              </a:ext>
            </a:extLst>
          </p:cNvPr>
          <p:cNvCxnSpPr/>
          <p:nvPr/>
        </p:nvCxnSpPr>
        <p:spPr>
          <a:xfrm rot="10800000" flipH="1">
            <a:off x="9363097" y="1885874"/>
            <a:ext cx="1967200" cy="1260800"/>
          </a:xfrm>
          <a:prstGeom prst="straightConnector1">
            <a:avLst/>
          </a:prstGeom>
          <a:noFill/>
          <a:ln w="38100" cap="flat" cmpd="sng">
            <a:solidFill>
              <a:srgbClr val="FF40A1"/>
            </a:solidFill>
            <a:prstDash val="solid"/>
            <a:round/>
            <a:headEnd type="none" w="med" len="med"/>
            <a:tailEnd type="stealth" w="med" len="med"/>
          </a:ln>
        </p:spPr>
      </p:cxnSp>
      <p:cxnSp>
        <p:nvCxnSpPr>
          <p:cNvPr id="6" name="Google Shape;162;p20">
            <a:extLst>
              <a:ext uri="{FF2B5EF4-FFF2-40B4-BE49-F238E27FC236}">
                <a16:creationId xmlns:a16="http://schemas.microsoft.com/office/drawing/2014/main" xmlns="" id="{9E25089B-F2E4-1E40-B48E-49C43A107AE5}"/>
              </a:ext>
            </a:extLst>
          </p:cNvPr>
          <p:cNvCxnSpPr/>
          <p:nvPr/>
        </p:nvCxnSpPr>
        <p:spPr>
          <a:xfrm>
            <a:off x="9373964" y="3114074"/>
            <a:ext cx="380400" cy="489200"/>
          </a:xfrm>
          <a:prstGeom prst="straightConnector1">
            <a:avLst/>
          </a:prstGeom>
          <a:noFill/>
          <a:ln w="38100" cap="flat" cmpd="sng">
            <a:solidFill>
              <a:srgbClr val="FF40A1"/>
            </a:solidFill>
            <a:prstDash val="solid"/>
            <a:round/>
            <a:headEnd type="none" w="med" len="med"/>
            <a:tailEnd type="stealth" w="med" len="med"/>
          </a:ln>
        </p:spPr>
      </p:cxnSp>
    </p:spTree>
    <p:extLst>
      <p:ext uri="{BB962C8B-B14F-4D97-AF65-F5344CB8AC3E}">
        <p14:creationId xmlns:p14="http://schemas.microsoft.com/office/powerpoint/2010/main" val="6298474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7" y="1603375"/>
            <a:ext cx="7235752" cy="4916207"/>
          </a:xfrm>
        </p:spPr>
        <p:txBody>
          <a:bodyPr>
            <a:normAutofit/>
          </a:bodyPr>
          <a:lstStyle/>
          <a:p>
            <a:r>
              <a:rPr lang="en-US" sz="2200" dirty="0"/>
              <a:t>PCA is an unsupervised technique because we don’t make reference to our labels/Y </a:t>
            </a:r>
          </a:p>
          <a:p>
            <a:r>
              <a:rPr lang="en-US" sz="2200" dirty="0"/>
              <a:t>It’s a technique for representing the direction in our data of most variation</a:t>
            </a:r>
          </a:p>
          <a:p>
            <a:r>
              <a:rPr lang="en-US" sz="2200" dirty="0"/>
              <a:t>We care about the direction of maximal variation because that represents the differences in our observations, and will help us in our clustering/classification tasks</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Principal Components Analysis (PCA)</a:t>
            </a:r>
          </a:p>
        </p:txBody>
      </p:sp>
      <p:pic>
        <p:nvPicPr>
          <p:cNvPr id="4" name="Google Shape;158;p20">
            <a:extLst>
              <a:ext uri="{FF2B5EF4-FFF2-40B4-BE49-F238E27FC236}">
                <a16:creationId xmlns:a16="http://schemas.microsoft.com/office/drawing/2014/main" xmlns="" id="{10456DAE-1989-0649-B9A4-CD5CC5838A4E}"/>
              </a:ext>
            </a:extLst>
          </p:cNvPr>
          <p:cNvPicPr preferRelativeResize="0"/>
          <p:nvPr/>
        </p:nvPicPr>
        <p:blipFill rotWithShape="1">
          <a:blip r:embed="rId2">
            <a:alphaModFix/>
          </a:blip>
          <a:srcRect l="5286" t="10028" r="8758" b="4843"/>
          <a:stretch/>
        </p:blipFill>
        <p:spPr>
          <a:xfrm>
            <a:off x="7737231" y="1603375"/>
            <a:ext cx="4065833" cy="2870151"/>
          </a:xfrm>
          <a:prstGeom prst="rect">
            <a:avLst/>
          </a:prstGeom>
          <a:noFill/>
          <a:ln>
            <a:noFill/>
          </a:ln>
        </p:spPr>
      </p:pic>
      <p:cxnSp>
        <p:nvCxnSpPr>
          <p:cNvPr id="5" name="Google Shape;161;p20">
            <a:extLst>
              <a:ext uri="{FF2B5EF4-FFF2-40B4-BE49-F238E27FC236}">
                <a16:creationId xmlns:a16="http://schemas.microsoft.com/office/drawing/2014/main" xmlns="" id="{C1CDCE94-8C2B-D148-BAB1-3A2B89380234}"/>
              </a:ext>
            </a:extLst>
          </p:cNvPr>
          <p:cNvCxnSpPr/>
          <p:nvPr/>
        </p:nvCxnSpPr>
        <p:spPr>
          <a:xfrm rot="10800000" flipH="1">
            <a:off x="9363097" y="1885874"/>
            <a:ext cx="1967200" cy="1260800"/>
          </a:xfrm>
          <a:prstGeom prst="straightConnector1">
            <a:avLst/>
          </a:prstGeom>
          <a:noFill/>
          <a:ln w="38100" cap="flat" cmpd="sng">
            <a:solidFill>
              <a:srgbClr val="FF40A1"/>
            </a:solidFill>
            <a:prstDash val="solid"/>
            <a:round/>
            <a:headEnd type="none" w="med" len="med"/>
            <a:tailEnd type="stealth" w="med" len="med"/>
          </a:ln>
        </p:spPr>
      </p:cxnSp>
      <p:cxnSp>
        <p:nvCxnSpPr>
          <p:cNvPr id="6" name="Google Shape;162;p20">
            <a:extLst>
              <a:ext uri="{FF2B5EF4-FFF2-40B4-BE49-F238E27FC236}">
                <a16:creationId xmlns:a16="http://schemas.microsoft.com/office/drawing/2014/main" xmlns="" id="{9E25089B-F2E4-1E40-B48E-49C43A107AE5}"/>
              </a:ext>
            </a:extLst>
          </p:cNvPr>
          <p:cNvCxnSpPr/>
          <p:nvPr/>
        </p:nvCxnSpPr>
        <p:spPr>
          <a:xfrm>
            <a:off x="9373964" y="3114074"/>
            <a:ext cx="380400" cy="489200"/>
          </a:xfrm>
          <a:prstGeom prst="straightConnector1">
            <a:avLst/>
          </a:prstGeom>
          <a:noFill/>
          <a:ln w="38100" cap="flat" cmpd="sng">
            <a:solidFill>
              <a:srgbClr val="FF40A1"/>
            </a:solidFill>
            <a:prstDash val="solid"/>
            <a:round/>
            <a:headEnd type="none" w="med" len="med"/>
            <a:tailEnd type="stealth" w="med" len="med"/>
          </a:ln>
        </p:spPr>
      </p:cxnSp>
    </p:spTree>
    <p:extLst>
      <p:ext uri="{BB962C8B-B14F-4D97-AF65-F5344CB8AC3E}">
        <p14:creationId xmlns:p14="http://schemas.microsoft.com/office/powerpoint/2010/main" val="16182358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7" y="1603375"/>
            <a:ext cx="7235752" cy="4916207"/>
          </a:xfrm>
        </p:spPr>
        <p:txBody>
          <a:bodyPr>
            <a:normAutofit/>
          </a:bodyPr>
          <a:lstStyle/>
          <a:p>
            <a:r>
              <a:rPr lang="en-US" sz="2200" dirty="0"/>
              <a:t>PCA is an unsupervised technique because we don’t make reference to our labels/Y </a:t>
            </a:r>
          </a:p>
          <a:p>
            <a:r>
              <a:rPr lang="en-US" sz="2200" dirty="0"/>
              <a:t>It’s a technique for representing the direction in our data of most variation</a:t>
            </a:r>
          </a:p>
          <a:p>
            <a:r>
              <a:rPr lang="en-US" sz="2200" dirty="0"/>
              <a:t>We care about the direction of maximal variation because that represents the differences in our observations, and will help us in our clustering/classification tasks</a:t>
            </a:r>
          </a:p>
          <a:p>
            <a:r>
              <a:rPr lang="en-US" sz="2200" dirty="0"/>
              <a:t>In practice, we use PCA to reduce dimensionality by dropping the components that explain the least variance</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Principal Components Analysis (PCA)</a:t>
            </a:r>
          </a:p>
        </p:txBody>
      </p:sp>
      <p:pic>
        <p:nvPicPr>
          <p:cNvPr id="4" name="Google Shape;158;p20">
            <a:extLst>
              <a:ext uri="{FF2B5EF4-FFF2-40B4-BE49-F238E27FC236}">
                <a16:creationId xmlns:a16="http://schemas.microsoft.com/office/drawing/2014/main" xmlns="" id="{10456DAE-1989-0649-B9A4-CD5CC5838A4E}"/>
              </a:ext>
            </a:extLst>
          </p:cNvPr>
          <p:cNvPicPr preferRelativeResize="0"/>
          <p:nvPr/>
        </p:nvPicPr>
        <p:blipFill rotWithShape="1">
          <a:blip r:embed="rId2">
            <a:alphaModFix/>
          </a:blip>
          <a:srcRect l="5286" t="10028" r="8758" b="4843"/>
          <a:stretch/>
        </p:blipFill>
        <p:spPr>
          <a:xfrm>
            <a:off x="7737231" y="1603375"/>
            <a:ext cx="4065833" cy="2870151"/>
          </a:xfrm>
          <a:prstGeom prst="rect">
            <a:avLst/>
          </a:prstGeom>
          <a:noFill/>
          <a:ln>
            <a:noFill/>
          </a:ln>
        </p:spPr>
      </p:pic>
      <p:cxnSp>
        <p:nvCxnSpPr>
          <p:cNvPr id="5" name="Google Shape;161;p20">
            <a:extLst>
              <a:ext uri="{FF2B5EF4-FFF2-40B4-BE49-F238E27FC236}">
                <a16:creationId xmlns:a16="http://schemas.microsoft.com/office/drawing/2014/main" xmlns="" id="{C1CDCE94-8C2B-D148-BAB1-3A2B89380234}"/>
              </a:ext>
            </a:extLst>
          </p:cNvPr>
          <p:cNvCxnSpPr/>
          <p:nvPr/>
        </p:nvCxnSpPr>
        <p:spPr>
          <a:xfrm rot="10800000" flipH="1">
            <a:off x="9363097" y="1885874"/>
            <a:ext cx="1967200" cy="1260800"/>
          </a:xfrm>
          <a:prstGeom prst="straightConnector1">
            <a:avLst/>
          </a:prstGeom>
          <a:noFill/>
          <a:ln w="38100" cap="flat" cmpd="sng">
            <a:solidFill>
              <a:srgbClr val="FF40A1"/>
            </a:solidFill>
            <a:prstDash val="solid"/>
            <a:round/>
            <a:headEnd type="none" w="med" len="med"/>
            <a:tailEnd type="stealth" w="med" len="med"/>
          </a:ln>
        </p:spPr>
      </p:cxnSp>
      <p:cxnSp>
        <p:nvCxnSpPr>
          <p:cNvPr id="6" name="Google Shape;162;p20">
            <a:extLst>
              <a:ext uri="{FF2B5EF4-FFF2-40B4-BE49-F238E27FC236}">
                <a16:creationId xmlns:a16="http://schemas.microsoft.com/office/drawing/2014/main" xmlns="" id="{9E25089B-F2E4-1E40-B48E-49C43A107AE5}"/>
              </a:ext>
            </a:extLst>
          </p:cNvPr>
          <p:cNvCxnSpPr/>
          <p:nvPr/>
        </p:nvCxnSpPr>
        <p:spPr>
          <a:xfrm>
            <a:off x="9373964" y="3114074"/>
            <a:ext cx="380400" cy="489200"/>
          </a:xfrm>
          <a:prstGeom prst="straightConnector1">
            <a:avLst/>
          </a:prstGeom>
          <a:noFill/>
          <a:ln w="38100" cap="flat" cmpd="sng">
            <a:solidFill>
              <a:srgbClr val="FF40A1"/>
            </a:solidFill>
            <a:prstDash val="solid"/>
            <a:round/>
            <a:headEnd type="none" w="med" len="med"/>
            <a:tailEnd type="stealth" w="med" len="med"/>
          </a:ln>
        </p:spPr>
      </p:cxnSp>
    </p:spTree>
    <p:extLst>
      <p:ext uri="{BB962C8B-B14F-4D97-AF65-F5344CB8AC3E}">
        <p14:creationId xmlns:p14="http://schemas.microsoft.com/office/powerpoint/2010/main" val="23279254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7" y="1603375"/>
            <a:ext cx="7235752" cy="4916207"/>
          </a:xfrm>
        </p:spPr>
        <p:txBody>
          <a:bodyPr>
            <a:normAutofit/>
          </a:bodyPr>
          <a:lstStyle/>
          <a:p>
            <a:r>
              <a:rPr lang="en-US" sz="2200" dirty="0"/>
              <a:t>PCA is an unsupervised technique because we don’t make reference to our labels/Y </a:t>
            </a:r>
          </a:p>
          <a:p>
            <a:r>
              <a:rPr lang="en-US" sz="2200" dirty="0"/>
              <a:t>It’s a technique for representing the direction in our data of most variation</a:t>
            </a:r>
          </a:p>
          <a:p>
            <a:r>
              <a:rPr lang="en-US" sz="2200" dirty="0"/>
              <a:t>We care about the direction of maximal variation because that represents the differences in our observations, and will help us in our clustering/classification tasks</a:t>
            </a:r>
          </a:p>
          <a:p>
            <a:r>
              <a:rPr lang="en-US" sz="2200" dirty="0"/>
              <a:t>In practice, we use PCA to reduce dimensionality by dropping the components that explain the least variance</a:t>
            </a:r>
          </a:p>
          <a:p>
            <a:r>
              <a:rPr lang="en-US" sz="2200" dirty="0"/>
              <a:t>Behind the scenes, many PCA implementations are doing SVD</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Principal Components Analysis (PCA)</a:t>
            </a:r>
          </a:p>
        </p:txBody>
      </p:sp>
      <p:pic>
        <p:nvPicPr>
          <p:cNvPr id="4" name="Google Shape;158;p20">
            <a:extLst>
              <a:ext uri="{FF2B5EF4-FFF2-40B4-BE49-F238E27FC236}">
                <a16:creationId xmlns:a16="http://schemas.microsoft.com/office/drawing/2014/main" xmlns="" id="{10456DAE-1989-0649-B9A4-CD5CC5838A4E}"/>
              </a:ext>
            </a:extLst>
          </p:cNvPr>
          <p:cNvPicPr preferRelativeResize="0"/>
          <p:nvPr/>
        </p:nvPicPr>
        <p:blipFill rotWithShape="1">
          <a:blip r:embed="rId2">
            <a:alphaModFix/>
          </a:blip>
          <a:srcRect l="5286" t="10028" r="8758" b="4843"/>
          <a:stretch/>
        </p:blipFill>
        <p:spPr>
          <a:xfrm>
            <a:off x="7737231" y="1603375"/>
            <a:ext cx="4065833" cy="2870151"/>
          </a:xfrm>
          <a:prstGeom prst="rect">
            <a:avLst/>
          </a:prstGeom>
          <a:noFill/>
          <a:ln>
            <a:noFill/>
          </a:ln>
        </p:spPr>
      </p:pic>
      <p:cxnSp>
        <p:nvCxnSpPr>
          <p:cNvPr id="5" name="Google Shape;161;p20">
            <a:extLst>
              <a:ext uri="{FF2B5EF4-FFF2-40B4-BE49-F238E27FC236}">
                <a16:creationId xmlns:a16="http://schemas.microsoft.com/office/drawing/2014/main" xmlns="" id="{C1CDCE94-8C2B-D148-BAB1-3A2B89380234}"/>
              </a:ext>
            </a:extLst>
          </p:cNvPr>
          <p:cNvCxnSpPr/>
          <p:nvPr/>
        </p:nvCxnSpPr>
        <p:spPr>
          <a:xfrm rot="10800000" flipH="1">
            <a:off x="9363097" y="1885874"/>
            <a:ext cx="1967200" cy="1260800"/>
          </a:xfrm>
          <a:prstGeom prst="straightConnector1">
            <a:avLst/>
          </a:prstGeom>
          <a:noFill/>
          <a:ln w="38100" cap="flat" cmpd="sng">
            <a:solidFill>
              <a:srgbClr val="FF40A1"/>
            </a:solidFill>
            <a:prstDash val="solid"/>
            <a:round/>
            <a:headEnd type="none" w="med" len="med"/>
            <a:tailEnd type="stealth" w="med" len="med"/>
          </a:ln>
        </p:spPr>
      </p:cxnSp>
      <p:cxnSp>
        <p:nvCxnSpPr>
          <p:cNvPr id="6" name="Google Shape;162;p20">
            <a:extLst>
              <a:ext uri="{FF2B5EF4-FFF2-40B4-BE49-F238E27FC236}">
                <a16:creationId xmlns:a16="http://schemas.microsoft.com/office/drawing/2014/main" xmlns="" id="{9E25089B-F2E4-1E40-B48E-49C43A107AE5}"/>
              </a:ext>
            </a:extLst>
          </p:cNvPr>
          <p:cNvCxnSpPr/>
          <p:nvPr/>
        </p:nvCxnSpPr>
        <p:spPr>
          <a:xfrm>
            <a:off x="9373964" y="3114074"/>
            <a:ext cx="380400" cy="489200"/>
          </a:xfrm>
          <a:prstGeom prst="straightConnector1">
            <a:avLst/>
          </a:prstGeom>
          <a:noFill/>
          <a:ln w="38100" cap="flat" cmpd="sng">
            <a:solidFill>
              <a:srgbClr val="FF40A1"/>
            </a:solidFill>
            <a:prstDash val="solid"/>
            <a:round/>
            <a:headEnd type="none" w="med" len="med"/>
            <a:tailEnd type="stealth" w="med" len="med"/>
          </a:ln>
        </p:spPr>
      </p:cxnSp>
    </p:spTree>
    <p:extLst>
      <p:ext uri="{BB962C8B-B14F-4D97-AF65-F5344CB8AC3E}">
        <p14:creationId xmlns:p14="http://schemas.microsoft.com/office/powerpoint/2010/main" val="120068314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31530026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a:p>
            <a:r>
              <a:rPr lang="en-US" sz="2200" dirty="0"/>
              <a:t>Each principal component is a linear combination of all variables, with a weight on each (the loading)</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23793602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a:p>
            <a:r>
              <a:rPr lang="en-US" sz="2200" dirty="0"/>
              <a:t>Each principal component is a linear combination of all variables, with a weight on each (the loading)</a:t>
            </a:r>
          </a:p>
          <a:p>
            <a:pPr lvl="1"/>
            <a:r>
              <a:rPr lang="en-US" sz="2000" dirty="0"/>
              <a:t>Begin by centering all columns/variables (mean 0)</a:t>
            </a:r>
          </a:p>
          <a:p>
            <a:pPr lvl="1"/>
            <a:r>
              <a:rPr lang="en-US" sz="2000" dirty="0"/>
              <a:t>Solve the maximization problem of finding a linear combination of </a:t>
            </a:r>
            <a:r>
              <a:rPr lang="en-US" sz="2000" dirty="0" err="1"/>
              <a:t>Xs</a:t>
            </a:r>
            <a:r>
              <a:rPr lang="en-US" sz="2000" dirty="0"/>
              <a:t> with max variance</a:t>
            </a:r>
          </a:p>
          <a:p>
            <a:pPr lvl="1"/>
            <a:r>
              <a:rPr lang="en-US" sz="2000" dirty="0"/>
              <a:t>Continue to find linear combinations with the next-highest variance, but where the component is uncorrelated with all components that came before</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232674328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a:p>
            <a:r>
              <a:rPr lang="en-US" sz="2200" dirty="0"/>
              <a:t>Each principal component is a linear combination of all variables, with a weight on each (the loading)</a:t>
            </a:r>
          </a:p>
          <a:p>
            <a:pPr lvl="1"/>
            <a:r>
              <a:rPr lang="en-US" sz="2000" dirty="0"/>
              <a:t>Begin by centering all columns/variables (mean 0)</a:t>
            </a:r>
          </a:p>
          <a:p>
            <a:pPr lvl="1"/>
            <a:r>
              <a:rPr lang="en-US" sz="2000" dirty="0"/>
              <a:t>Solve the maximization problem of finding a linear combination of </a:t>
            </a:r>
            <a:r>
              <a:rPr lang="en-US" sz="2000" dirty="0" err="1"/>
              <a:t>Xs</a:t>
            </a:r>
            <a:r>
              <a:rPr lang="en-US" sz="2000" dirty="0"/>
              <a:t> with max variance</a:t>
            </a:r>
          </a:p>
          <a:p>
            <a:pPr lvl="1"/>
            <a:r>
              <a:rPr lang="en-US" sz="2000" dirty="0"/>
              <a:t>Continue to find linear combinations with the next-highest variance, but where the component is uncorrelated with all components that came before</a:t>
            </a:r>
          </a:p>
          <a:p>
            <a:r>
              <a:rPr lang="en-US" sz="2200" dirty="0"/>
              <a:t>Turns out, being uncorrelated is the same thing as being orthogonal (perpendicular)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15783830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a:p>
            <a:r>
              <a:rPr lang="en-US" sz="2200" dirty="0"/>
              <a:t>Each principal component is a linear combination of all variables, with a weight on each (the loading)</a:t>
            </a:r>
          </a:p>
          <a:p>
            <a:pPr lvl="1"/>
            <a:r>
              <a:rPr lang="en-US" sz="2000" dirty="0"/>
              <a:t>Begin by centering all columns/variables (mean 0)</a:t>
            </a:r>
          </a:p>
          <a:p>
            <a:pPr lvl="1"/>
            <a:r>
              <a:rPr lang="en-US" sz="2000" dirty="0"/>
              <a:t>Solve the maximization problem of finding a linear combination of </a:t>
            </a:r>
            <a:r>
              <a:rPr lang="en-US" sz="2000" dirty="0" err="1"/>
              <a:t>Xs</a:t>
            </a:r>
            <a:r>
              <a:rPr lang="en-US" sz="2000" dirty="0"/>
              <a:t> with max variance</a:t>
            </a:r>
          </a:p>
          <a:p>
            <a:pPr lvl="1"/>
            <a:r>
              <a:rPr lang="en-US" sz="2000" dirty="0"/>
              <a:t>Continue to find linear combinations with the next-highest variance, but where the component is uncorrelated with all components that came before</a:t>
            </a:r>
          </a:p>
          <a:p>
            <a:r>
              <a:rPr lang="en-US" sz="2200" dirty="0"/>
              <a:t>Turns out, being uncorrelated is the same thing as being orthogonal (perpendicular) </a:t>
            </a:r>
          </a:p>
          <a:p>
            <a:r>
              <a:rPr lang="en-US" sz="2200" dirty="0"/>
              <a:t>For PCA, start with a variance/covariance matrix of our data: X’X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404419279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769290"/>
          </a:xfrm>
        </p:spPr>
        <p:txBody>
          <a:bodyPr>
            <a:normAutofit/>
          </a:bodyPr>
          <a:lstStyle/>
          <a:p>
            <a:r>
              <a:rPr lang="en-US" sz="2200" dirty="0"/>
              <a:t>Remember, we’re not using labels (Y) in our PCA calculation (even if they exist)</a:t>
            </a:r>
          </a:p>
          <a:p>
            <a:r>
              <a:rPr lang="en-US" sz="2200" dirty="0"/>
              <a:t>Each principal component is a linear combination of all variables, with a weight on each (the loading)</a:t>
            </a:r>
          </a:p>
          <a:p>
            <a:pPr lvl="1"/>
            <a:r>
              <a:rPr lang="en-US" sz="2000" dirty="0"/>
              <a:t>Begin by centering all columns/variables (mean 0)</a:t>
            </a:r>
          </a:p>
          <a:p>
            <a:pPr lvl="1"/>
            <a:r>
              <a:rPr lang="en-US" sz="2000" dirty="0"/>
              <a:t>Solve the maximization problem of finding a linear combination of </a:t>
            </a:r>
            <a:r>
              <a:rPr lang="en-US" sz="2000" dirty="0" err="1"/>
              <a:t>Xs</a:t>
            </a:r>
            <a:r>
              <a:rPr lang="en-US" sz="2000" dirty="0"/>
              <a:t> with max variance</a:t>
            </a:r>
          </a:p>
          <a:p>
            <a:pPr lvl="1"/>
            <a:r>
              <a:rPr lang="en-US" sz="2000" dirty="0"/>
              <a:t>Continue to find linear combinations with the next-highest variance, but where the component is uncorrelated with all components that came before</a:t>
            </a:r>
          </a:p>
          <a:p>
            <a:r>
              <a:rPr lang="en-US" sz="2200" dirty="0"/>
              <a:t>Turns out, being uncorrelated is the same thing as being orthogonal (perpendicular) </a:t>
            </a:r>
          </a:p>
          <a:p>
            <a:r>
              <a:rPr lang="en-US" sz="2200" dirty="0"/>
              <a:t>For PCA, start with a variance/covariance matrix of our data: X’X </a:t>
            </a:r>
          </a:p>
          <a:p>
            <a:pPr lvl="1"/>
            <a:r>
              <a:rPr lang="en-US" sz="2000" dirty="0"/>
              <a:t>Eigenvectors = directions</a:t>
            </a:r>
          </a:p>
          <a:p>
            <a:pPr lvl="1"/>
            <a:r>
              <a:rPr lang="en-US" sz="2000" dirty="0"/>
              <a:t>Eigenvalues = variances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How do we find the principal components?</a:t>
            </a:r>
          </a:p>
        </p:txBody>
      </p:sp>
    </p:spTree>
    <p:extLst>
      <p:ext uri="{BB962C8B-B14F-4D97-AF65-F5344CB8AC3E}">
        <p14:creationId xmlns:p14="http://schemas.microsoft.com/office/powerpoint/2010/main" val="3721148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6687113" cy="4195763"/>
          </a:xfrm>
        </p:spPr>
        <p:txBody>
          <a:bodyPr>
            <a:normAutofit/>
          </a:bodyPr>
          <a:lstStyle/>
          <a:p>
            <a:r>
              <a:rPr lang="en-US" sz="2200" b="1" dirty="0">
                <a:solidFill>
                  <a:schemeClr val="accent3"/>
                </a:solidFill>
              </a:rPr>
              <a:t>For dimensionality reduction to make sense, we assume that our data mostly lie in a lower dimension</a:t>
            </a:r>
          </a:p>
          <a:p>
            <a:r>
              <a:rPr lang="en-US" sz="2200" dirty="0"/>
              <a:t>If our data is scattered randomly across all of its dimensions, we’d lose too much information by reducing dimensions</a:t>
            </a:r>
          </a:p>
          <a:p>
            <a:r>
              <a:rPr lang="en-US" sz="2200" dirty="0"/>
              <a:t>But, if we think the data can reasonably be approximated by a lower dimension, then dimensionality reduction gives us a lot of positives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Assumptions for dimensionality reduction</a:t>
            </a:r>
          </a:p>
        </p:txBody>
      </p:sp>
      <p:pic>
        <p:nvPicPr>
          <p:cNvPr id="4" name="Google Shape;158;p20">
            <a:extLst>
              <a:ext uri="{FF2B5EF4-FFF2-40B4-BE49-F238E27FC236}">
                <a16:creationId xmlns:a16="http://schemas.microsoft.com/office/drawing/2014/main" xmlns="" id="{D90A26F7-21ED-6A4B-974D-BCFA8BCA275F}"/>
              </a:ext>
            </a:extLst>
          </p:cNvPr>
          <p:cNvPicPr preferRelativeResize="0"/>
          <p:nvPr/>
        </p:nvPicPr>
        <p:blipFill rotWithShape="1">
          <a:blip r:embed="rId3">
            <a:alphaModFix/>
          </a:blip>
          <a:srcRect l="5286" t="10028" r="8758" b="4843"/>
          <a:stretch/>
        </p:blipFill>
        <p:spPr>
          <a:xfrm>
            <a:off x="7329268" y="1603375"/>
            <a:ext cx="4607358" cy="3038963"/>
          </a:xfrm>
          <a:prstGeom prst="rect">
            <a:avLst/>
          </a:prstGeom>
          <a:noFill/>
          <a:ln>
            <a:noFill/>
          </a:ln>
        </p:spPr>
      </p:pic>
      <p:cxnSp>
        <p:nvCxnSpPr>
          <p:cNvPr id="5" name="Google Shape;161;p20">
            <a:extLst>
              <a:ext uri="{FF2B5EF4-FFF2-40B4-BE49-F238E27FC236}">
                <a16:creationId xmlns:a16="http://schemas.microsoft.com/office/drawing/2014/main" xmlns="" id="{7E5EC215-4577-4649-9061-899CB3A58BC8}"/>
              </a:ext>
            </a:extLst>
          </p:cNvPr>
          <p:cNvCxnSpPr>
            <a:cxnSpLocks/>
          </p:cNvCxnSpPr>
          <p:nvPr/>
        </p:nvCxnSpPr>
        <p:spPr>
          <a:xfrm flipV="1">
            <a:off x="8145194" y="1930620"/>
            <a:ext cx="3305908" cy="2053884"/>
          </a:xfrm>
          <a:prstGeom prst="straightConnector1">
            <a:avLst/>
          </a:prstGeom>
          <a:noFill/>
          <a:ln w="38100" cap="flat" cmpd="sng">
            <a:solidFill>
              <a:srgbClr val="FF40A1"/>
            </a:solidFill>
            <a:prstDash val="solid"/>
            <a:round/>
            <a:headEnd type="arrow" w="lg" len="med"/>
            <a:tailEnd type="stealth" w="lg" len="med"/>
          </a:ln>
        </p:spPr>
      </p:cxnSp>
    </p:spTree>
    <p:extLst>
      <p:ext uri="{BB962C8B-B14F-4D97-AF65-F5344CB8AC3E}">
        <p14:creationId xmlns:p14="http://schemas.microsoft.com/office/powerpoint/2010/main" val="13643348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200" dirty="0"/>
              <a:t>PCA is looking for linear relationships between variables; if they’re related in some different way, PCA won’t help us</a:t>
            </a:r>
          </a:p>
          <a:p>
            <a:r>
              <a:rPr lang="en-US" sz="2200" dirty="0"/>
              <a:t> </a:t>
            </a:r>
            <a:r>
              <a:rPr lang="en-US" sz="2200" b="1" dirty="0">
                <a:solidFill>
                  <a:schemeClr val="accent3"/>
                </a:solidFill>
              </a:rPr>
              <a:t>Standardize your data, otherwise PCA will just pick out variables that are on larger scales (higher variance)</a:t>
            </a:r>
          </a:p>
          <a:p>
            <a:r>
              <a:rPr lang="en-US" sz="2200" dirty="0"/>
              <a:t>Since we’re not using Y, the variance PCA picks up on may not be as meaningful for our use case</a:t>
            </a:r>
          </a:p>
          <a:p>
            <a:r>
              <a:rPr lang="en-US" sz="2200" dirty="0"/>
              <a:t>Components are not easy to interpret, so you lose interpretability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PCA is not a panacea for high dimensions</a:t>
            </a:r>
          </a:p>
        </p:txBody>
      </p:sp>
    </p:spTree>
    <p:extLst>
      <p:ext uri="{BB962C8B-B14F-4D97-AF65-F5344CB8AC3E}">
        <p14:creationId xmlns:p14="http://schemas.microsoft.com/office/powerpoint/2010/main" val="32953566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10724541" cy="4195763"/>
          </a:xfrm>
        </p:spPr>
        <p:txBody>
          <a:bodyPr>
            <a:normAutofit/>
          </a:bodyPr>
          <a:lstStyle/>
          <a:p>
            <a:r>
              <a:rPr lang="en-US" sz="2200" dirty="0"/>
              <a:t>NLP</a:t>
            </a:r>
          </a:p>
          <a:p>
            <a:pPr lvl="1"/>
            <a:r>
              <a:rPr lang="en-US" sz="2000" dirty="0"/>
              <a:t>Topic modeling: axes are topics and documents cluster around axes </a:t>
            </a:r>
          </a:p>
          <a:p>
            <a:pPr lvl="1"/>
            <a:r>
              <a:rPr lang="en-US" sz="2000" dirty="0"/>
              <a:t>Recommender systems</a:t>
            </a:r>
          </a:p>
          <a:p>
            <a:r>
              <a:rPr lang="en-US" sz="2200" dirty="0"/>
              <a:t>Visualization</a:t>
            </a:r>
          </a:p>
          <a:p>
            <a:r>
              <a:rPr lang="en-US" sz="2200" dirty="0"/>
              <a:t>Reduce computational complexity by reducing amount of data we’re storing and processing </a:t>
            </a:r>
          </a:p>
          <a:p>
            <a:r>
              <a:rPr lang="en-US" sz="2200" dirty="0"/>
              <a:t>Data compression with little loss (e.g. image compression) </a:t>
            </a:r>
            <a:endParaRPr lang="en-US" sz="2400" dirty="0"/>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Applications of dimensionality reduction</a:t>
            </a:r>
          </a:p>
        </p:txBody>
      </p:sp>
    </p:spTree>
    <p:extLst>
      <p:ext uri="{BB962C8B-B14F-4D97-AF65-F5344CB8AC3E}">
        <p14:creationId xmlns:p14="http://schemas.microsoft.com/office/powerpoint/2010/main" val="2542512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AE38B4-0602-7E43-B156-AD934A9A8283}"/>
              </a:ext>
            </a:extLst>
          </p:cNvPr>
          <p:cNvSpPr>
            <a:spLocks noGrp="1"/>
          </p:cNvSpPr>
          <p:nvPr>
            <p:ph sz="half" idx="1"/>
          </p:nvPr>
        </p:nvSpPr>
        <p:spPr>
          <a:xfrm>
            <a:off x="388936" y="1603375"/>
            <a:ext cx="6687113" cy="4195763"/>
          </a:xfrm>
        </p:spPr>
        <p:txBody>
          <a:bodyPr>
            <a:normAutofit/>
          </a:bodyPr>
          <a:lstStyle/>
          <a:p>
            <a:r>
              <a:rPr lang="en-US" sz="2200" dirty="0"/>
              <a:t>For dimensionality reduction to make sense, we assume that our data mostly lie in a lower dimension</a:t>
            </a:r>
          </a:p>
          <a:p>
            <a:r>
              <a:rPr lang="en-US" sz="2200" dirty="0"/>
              <a:t>If our data is scattered randomly across all of its dimensions, we’d lose too much information by reducing dimensions</a:t>
            </a:r>
          </a:p>
          <a:p>
            <a:r>
              <a:rPr lang="en-US" sz="2200" dirty="0"/>
              <a:t>But, if we think the data can reasonably be approximated by a lower dimension, then dimensionality reduction gives us a lot of positives </a:t>
            </a:r>
          </a:p>
        </p:txBody>
      </p:sp>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Assumptions for dimensionality reduction</a:t>
            </a:r>
          </a:p>
        </p:txBody>
      </p:sp>
      <p:pic>
        <p:nvPicPr>
          <p:cNvPr id="4" name="Google Shape;158;p20">
            <a:extLst>
              <a:ext uri="{FF2B5EF4-FFF2-40B4-BE49-F238E27FC236}">
                <a16:creationId xmlns:a16="http://schemas.microsoft.com/office/drawing/2014/main" xmlns="" id="{D90A26F7-21ED-6A4B-974D-BCFA8BCA275F}"/>
              </a:ext>
            </a:extLst>
          </p:cNvPr>
          <p:cNvPicPr preferRelativeResize="0"/>
          <p:nvPr/>
        </p:nvPicPr>
        <p:blipFill rotWithShape="1">
          <a:blip r:embed="rId3">
            <a:alphaModFix/>
          </a:blip>
          <a:srcRect l="5286" t="10028" r="8758" b="4843"/>
          <a:stretch/>
        </p:blipFill>
        <p:spPr>
          <a:xfrm>
            <a:off x="7329268" y="1603375"/>
            <a:ext cx="4607358" cy="3038963"/>
          </a:xfrm>
          <a:prstGeom prst="rect">
            <a:avLst/>
          </a:prstGeom>
          <a:noFill/>
          <a:ln>
            <a:noFill/>
          </a:ln>
        </p:spPr>
      </p:pic>
      <p:cxnSp>
        <p:nvCxnSpPr>
          <p:cNvPr id="5" name="Google Shape;161;p20">
            <a:extLst>
              <a:ext uri="{FF2B5EF4-FFF2-40B4-BE49-F238E27FC236}">
                <a16:creationId xmlns:a16="http://schemas.microsoft.com/office/drawing/2014/main" xmlns="" id="{7E5EC215-4577-4649-9061-899CB3A58BC8}"/>
              </a:ext>
            </a:extLst>
          </p:cNvPr>
          <p:cNvCxnSpPr>
            <a:cxnSpLocks/>
          </p:cNvCxnSpPr>
          <p:nvPr/>
        </p:nvCxnSpPr>
        <p:spPr>
          <a:xfrm flipV="1">
            <a:off x="8145194" y="1930620"/>
            <a:ext cx="3305908" cy="2053884"/>
          </a:xfrm>
          <a:prstGeom prst="straightConnector1">
            <a:avLst/>
          </a:prstGeom>
          <a:noFill/>
          <a:ln w="38100" cap="flat" cmpd="sng">
            <a:solidFill>
              <a:srgbClr val="FF40A1"/>
            </a:solidFill>
            <a:prstDash val="solid"/>
            <a:round/>
            <a:headEnd type="arrow" w="lg" len="med"/>
            <a:tailEnd type="stealth" w="lg" len="med"/>
          </a:ln>
        </p:spPr>
      </p:cxnSp>
      <p:sp>
        <p:nvSpPr>
          <p:cNvPr id="6" name="TextBox 5">
            <a:extLst>
              <a:ext uri="{FF2B5EF4-FFF2-40B4-BE49-F238E27FC236}">
                <a16:creationId xmlns:a16="http://schemas.microsoft.com/office/drawing/2014/main" xmlns="" id="{99444434-0CF1-5846-9E3D-4D3803155C7E}"/>
              </a:ext>
            </a:extLst>
          </p:cNvPr>
          <p:cNvSpPr txBox="1"/>
          <p:nvPr/>
        </p:nvSpPr>
        <p:spPr>
          <a:xfrm>
            <a:off x="970671" y="4998317"/>
            <a:ext cx="9544929" cy="1521265"/>
          </a:xfrm>
          <a:prstGeom prst="rect">
            <a:avLst/>
          </a:prstGeom>
          <a:solidFill>
            <a:schemeClr val="bg1">
              <a:lumMod val="65000"/>
            </a:schemeClr>
          </a:solidFill>
        </p:spPr>
        <p:txBody>
          <a:bodyPr wrap="square" rtlCol="0">
            <a:spAutoFit/>
          </a:bodyPr>
          <a:lstStyle/>
          <a:p>
            <a:endParaRPr lang="en-US" dirty="0"/>
          </a:p>
        </p:txBody>
      </p:sp>
      <p:sp>
        <p:nvSpPr>
          <p:cNvPr id="7" name="TextBox 6">
            <a:extLst>
              <a:ext uri="{FF2B5EF4-FFF2-40B4-BE49-F238E27FC236}">
                <a16:creationId xmlns:a16="http://schemas.microsoft.com/office/drawing/2014/main" xmlns="" id="{2A2DB33D-42CF-B54A-9A4B-ED4E6EDFF9B5}"/>
              </a:ext>
            </a:extLst>
          </p:cNvPr>
          <p:cNvSpPr txBox="1"/>
          <p:nvPr/>
        </p:nvSpPr>
        <p:spPr>
          <a:xfrm>
            <a:off x="1153551" y="5052312"/>
            <a:ext cx="9425354" cy="1292662"/>
          </a:xfrm>
          <a:prstGeom prst="rect">
            <a:avLst/>
          </a:prstGeom>
          <a:noFill/>
        </p:spPr>
        <p:txBody>
          <a:bodyPr wrap="square" rtlCol="0">
            <a:spAutoFit/>
          </a:bodyPr>
          <a:lstStyle/>
          <a:p>
            <a:r>
              <a:rPr lang="en-US" sz="2200" b="1" dirty="0">
                <a:solidFill>
                  <a:schemeClr val="bg1"/>
                </a:solidFill>
                <a:latin typeface="Calibri" panose="020F0502020204030204" pitchFamily="34" charset="0"/>
                <a:cs typeface="Calibri" panose="020F0502020204030204" pitchFamily="34" charset="0"/>
              </a:rPr>
              <a:t>Check for understanding: </a:t>
            </a:r>
            <a:endParaRPr lang="en-US" sz="2200" dirty="0">
              <a:solidFill>
                <a:schemeClr val="bg1"/>
              </a:solidFill>
              <a:latin typeface="Calibri" panose="020F0502020204030204" pitchFamily="34" charset="0"/>
              <a:cs typeface="Calibri" panose="020F0502020204030204" pitchFamily="34" charset="0"/>
            </a:endParaRPr>
          </a:p>
          <a:p>
            <a:endParaRPr lang="en-US" sz="1200" b="1" dirty="0">
              <a:solidFill>
                <a:schemeClr val="bg1"/>
              </a:solidFill>
              <a:latin typeface="Calibri" panose="020F0502020204030204" pitchFamily="34" charset="0"/>
              <a:cs typeface="Calibri" panose="020F0502020204030204" pitchFamily="34" charset="0"/>
            </a:endParaRPr>
          </a:p>
          <a:p>
            <a:r>
              <a:rPr lang="en-US" sz="2200" dirty="0">
                <a:solidFill>
                  <a:schemeClr val="bg1"/>
                </a:solidFill>
                <a:latin typeface="Calibri" panose="020F0502020204030204" pitchFamily="34" charset="0"/>
                <a:cs typeface="Calibri" panose="020F0502020204030204" pitchFamily="34" charset="0"/>
              </a:rPr>
              <a:t>Given what we learned in the curse of dimensionality lecture, what do we think some positives of dimensionality reduction might be?</a:t>
            </a:r>
          </a:p>
        </p:txBody>
      </p:sp>
    </p:spTree>
    <p:extLst>
      <p:ext uri="{BB962C8B-B14F-4D97-AF65-F5344CB8AC3E}">
        <p14:creationId xmlns:p14="http://schemas.microsoft.com/office/powerpoint/2010/main" val="925025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6FFAB-C0FA-C044-8E77-3B98B46D0F6A}"/>
              </a:ext>
            </a:extLst>
          </p:cNvPr>
          <p:cNvSpPr>
            <a:spLocks noGrp="1"/>
          </p:cNvSpPr>
          <p:nvPr>
            <p:ph type="title"/>
          </p:nvPr>
        </p:nvSpPr>
        <p:spPr>
          <a:xfrm>
            <a:off x="388935" y="338418"/>
            <a:ext cx="11547691" cy="985557"/>
          </a:xfrm>
        </p:spPr>
        <p:txBody>
          <a:bodyPr/>
          <a:lstStyle/>
          <a:p>
            <a:r>
              <a:rPr lang="en-US" dirty="0"/>
              <a:t>Dimensionality reduction is finding new axis</a:t>
            </a:r>
          </a:p>
        </p:txBody>
      </p:sp>
      <p:cxnSp>
        <p:nvCxnSpPr>
          <p:cNvPr id="7" name="Straight Connector 6">
            <a:extLst>
              <a:ext uri="{FF2B5EF4-FFF2-40B4-BE49-F238E27FC236}">
                <a16:creationId xmlns:a16="http://schemas.microsoft.com/office/drawing/2014/main" xmlns="" id="{8B99AFB6-8BA3-FD48-BAF1-37E1F22B4372}"/>
              </a:ext>
            </a:extLst>
          </p:cNvPr>
          <p:cNvCxnSpPr/>
          <p:nvPr/>
        </p:nvCxnSpPr>
        <p:spPr>
          <a:xfrm flipV="1">
            <a:off x="872197" y="2430195"/>
            <a:ext cx="5570806" cy="222269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xmlns="" id="{A1DCE69C-620B-034C-A8AB-69DAE68CEF10}"/>
              </a:ext>
            </a:extLst>
          </p:cNvPr>
          <p:cNvSpPr/>
          <p:nvPr/>
        </p:nvSpPr>
        <p:spPr>
          <a:xfrm>
            <a:off x="3221501" y="3316459"/>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xmlns="" id="{CCA9F662-10AD-7645-AAD5-7D2EBDAC74DA}"/>
              </a:ext>
            </a:extLst>
          </p:cNvPr>
          <p:cNvSpPr/>
          <p:nvPr/>
        </p:nvSpPr>
        <p:spPr>
          <a:xfrm>
            <a:off x="3066755" y="3833447"/>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3A976E85-CA8B-9142-9D03-040F44BA1058}"/>
              </a:ext>
            </a:extLst>
          </p:cNvPr>
          <p:cNvSpPr/>
          <p:nvPr/>
        </p:nvSpPr>
        <p:spPr>
          <a:xfrm>
            <a:off x="3545058" y="3608364"/>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17EFA307-E3CA-7543-AE47-16E0EE87D443}"/>
              </a:ext>
            </a:extLst>
          </p:cNvPr>
          <p:cNvSpPr/>
          <p:nvPr/>
        </p:nvSpPr>
        <p:spPr>
          <a:xfrm>
            <a:off x="3770141" y="3172265"/>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xmlns="" id="{207A3721-331F-8747-8B02-80000229CB21}"/>
              </a:ext>
            </a:extLst>
          </p:cNvPr>
          <p:cNvSpPr/>
          <p:nvPr/>
        </p:nvSpPr>
        <p:spPr>
          <a:xfrm>
            <a:off x="4105421" y="2793609"/>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xmlns="" id="{51422EEA-AA07-804A-8BDB-84426CF18EAB}"/>
              </a:ext>
            </a:extLst>
          </p:cNvPr>
          <p:cNvSpPr/>
          <p:nvPr/>
        </p:nvSpPr>
        <p:spPr>
          <a:xfrm>
            <a:off x="4832252" y="3140613"/>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xmlns="" id="{1F87A5F7-CAE3-7941-8B4B-D599A180F3D8}"/>
              </a:ext>
            </a:extLst>
          </p:cNvPr>
          <p:cNvSpPr/>
          <p:nvPr/>
        </p:nvSpPr>
        <p:spPr>
          <a:xfrm>
            <a:off x="5057335" y="2560321"/>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xmlns="" id="{7227E0DF-7B5D-8249-AB36-2FB7C03CBD1A}"/>
              </a:ext>
            </a:extLst>
          </p:cNvPr>
          <p:cNvSpPr/>
          <p:nvPr/>
        </p:nvSpPr>
        <p:spPr>
          <a:xfrm>
            <a:off x="2135944" y="4427807"/>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xmlns="" id="{C32C5DD0-52EE-934B-91F0-B5FD9B6E1EA7}"/>
              </a:ext>
            </a:extLst>
          </p:cNvPr>
          <p:cNvSpPr/>
          <p:nvPr/>
        </p:nvSpPr>
        <p:spPr>
          <a:xfrm>
            <a:off x="2269586" y="4193932"/>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xmlns="" id="{EC1BFCA4-EF1F-1647-AB64-166763B54A67}"/>
              </a:ext>
            </a:extLst>
          </p:cNvPr>
          <p:cNvSpPr/>
          <p:nvPr/>
        </p:nvSpPr>
        <p:spPr>
          <a:xfrm>
            <a:off x="2016366" y="4058530"/>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xmlns="" id="{2905EC41-BAC5-8343-803A-5CEABB407876}"/>
              </a:ext>
            </a:extLst>
          </p:cNvPr>
          <p:cNvSpPr/>
          <p:nvPr/>
        </p:nvSpPr>
        <p:spPr>
          <a:xfrm>
            <a:off x="4445390" y="3140613"/>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xmlns="" id="{73B16C7F-7B0E-7343-9173-F8850E336EEC}"/>
              </a:ext>
            </a:extLst>
          </p:cNvPr>
          <p:cNvSpPr/>
          <p:nvPr/>
        </p:nvSpPr>
        <p:spPr>
          <a:xfrm>
            <a:off x="965977" y="4086665"/>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833FC246-32A9-5C44-A54C-C0C42BB9FC52}"/>
              </a:ext>
            </a:extLst>
          </p:cNvPr>
          <p:cNvSpPr/>
          <p:nvPr/>
        </p:nvSpPr>
        <p:spPr>
          <a:xfrm>
            <a:off x="1187547" y="4380328"/>
            <a:ext cx="225083" cy="22508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xmlns="" id="{C816D55D-31F8-414D-9916-991F60F4669D}"/>
              </a:ext>
            </a:extLst>
          </p:cNvPr>
          <p:cNvCxnSpPr/>
          <p:nvPr/>
        </p:nvCxnSpPr>
        <p:spPr>
          <a:xfrm flipV="1">
            <a:off x="726560" y="1586938"/>
            <a:ext cx="0" cy="3684123"/>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57003AF3-B45B-FE45-A884-75A13B425623}"/>
              </a:ext>
            </a:extLst>
          </p:cNvPr>
          <p:cNvCxnSpPr>
            <a:cxnSpLocks/>
          </p:cNvCxnSpPr>
          <p:nvPr/>
        </p:nvCxnSpPr>
        <p:spPr>
          <a:xfrm flipV="1">
            <a:off x="727867" y="5280660"/>
            <a:ext cx="6084548" cy="1"/>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xmlns="" id="{96643BD4-5632-7A46-A40D-C3091450AB1F}"/>
              </a:ext>
            </a:extLst>
          </p:cNvPr>
          <p:cNvSpPr>
            <a:spLocks noGrp="1"/>
          </p:cNvSpPr>
          <p:nvPr>
            <p:ph sz="half" idx="1"/>
          </p:nvPr>
        </p:nvSpPr>
        <p:spPr>
          <a:xfrm flipH="1">
            <a:off x="7076049" y="1603375"/>
            <a:ext cx="4712665" cy="4195763"/>
          </a:xfrm>
        </p:spPr>
        <p:txBody>
          <a:bodyPr>
            <a:normAutofit/>
          </a:bodyPr>
          <a:lstStyle/>
          <a:p>
            <a:r>
              <a:rPr lang="en-US" sz="2200" dirty="0"/>
              <a:t>The new, reduced axis could be encoding important information! </a:t>
            </a:r>
          </a:p>
          <a:p>
            <a:r>
              <a:rPr lang="en-US" sz="2200" dirty="0"/>
              <a:t>We can learn about our data by getting rid of extraneous dimensions that are just noise</a:t>
            </a:r>
          </a:p>
          <a:p>
            <a:pPr lvl="1"/>
            <a:r>
              <a:rPr lang="en-US" sz="2000" dirty="0"/>
              <a:t>Some dimensions with little variance might be, e.g., measurement error (imprecise instruments)</a:t>
            </a:r>
          </a:p>
          <a:p>
            <a:pPr lvl="1"/>
            <a:r>
              <a:rPr lang="en-US" sz="2000" dirty="0"/>
              <a:t>If a dimension is low variance, not super helpful for modeling </a:t>
            </a:r>
          </a:p>
        </p:txBody>
      </p:sp>
    </p:spTree>
    <p:extLst>
      <p:ext uri="{BB962C8B-B14F-4D97-AF65-F5344CB8AC3E}">
        <p14:creationId xmlns:p14="http://schemas.microsoft.com/office/powerpoint/2010/main" val="3435653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DDFA2B-398D-214C-A5B3-D4626C36D754}"/>
              </a:ext>
            </a:extLst>
          </p:cNvPr>
          <p:cNvSpPr>
            <a:spLocks noGrp="1"/>
          </p:cNvSpPr>
          <p:nvPr>
            <p:ph type="ctrTitle"/>
          </p:nvPr>
        </p:nvSpPr>
        <p:spPr/>
        <p:txBody>
          <a:bodyPr/>
          <a:lstStyle/>
          <a:p>
            <a:r>
              <a:rPr lang="en-US" dirty="0"/>
              <a:t>Singular Value Decomposition</a:t>
            </a:r>
          </a:p>
        </p:txBody>
      </p:sp>
    </p:spTree>
    <p:extLst>
      <p:ext uri="{BB962C8B-B14F-4D97-AF65-F5344CB8AC3E}">
        <p14:creationId xmlns:p14="http://schemas.microsoft.com/office/powerpoint/2010/main" val="39719773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3">
      <a:dk1>
        <a:srgbClr val="000000"/>
      </a:dk1>
      <a:lt1>
        <a:srgbClr val="FFFFFF"/>
      </a:lt1>
      <a:dk2>
        <a:srgbClr val="454551"/>
      </a:dk2>
      <a:lt2>
        <a:srgbClr val="797979"/>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Gill Sans MT">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{FAECCCCE-565F-DD4F-9AAB-21F7D77F9160}tf10001062</Template>
  <TotalTime>111722</TotalTime>
  <Words>4262</Words>
  <Application>Microsoft Macintosh PowerPoint</Application>
  <PresentationFormat>Custom</PresentationFormat>
  <Paragraphs>444</Paragraphs>
  <Slides>61</Slides>
  <Notes>33</Notes>
  <HiddenSlides>0</HiddenSlides>
  <MMClips>0</MMClips>
  <ScaleCrop>false</ScaleCrop>
  <HeadingPairs>
    <vt:vector size="4" baseType="variant">
      <vt:variant>
        <vt:lpstr>Theme</vt:lpstr>
      </vt:variant>
      <vt:variant>
        <vt:i4>1</vt:i4>
      </vt:variant>
      <vt:variant>
        <vt:lpstr>Slide Titles</vt:lpstr>
      </vt:variant>
      <vt:variant>
        <vt:i4>61</vt:i4>
      </vt:variant>
    </vt:vector>
  </HeadingPairs>
  <TitlesOfParts>
    <vt:vector size="62" baseType="lpstr">
      <vt:lpstr>Ion</vt:lpstr>
      <vt:lpstr>Dimensionality Reduction: SVD, Featuring PCA</vt:lpstr>
      <vt:lpstr>Agenda</vt:lpstr>
      <vt:lpstr>Dimensionality Reduction</vt:lpstr>
      <vt:lpstr>Assumptions for dimensionality reduction</vt:lpstr>
      <vt:lpstr>Assumptions for dimensionality reduction</vt:lpstr>
      <vt:lpstr>Assumptions for dimensionality reduction</vt:lpstr>
      <vt:lpstr>Assumptions for dimensionality reduction</vt:lpstr>
      <vt:lpstr>Dimensionality reduction is finding new axis</vt:lpstr>
      <vt:lpstr>Singular Value Decomposition</vt:lpstr>
      <vt:lpstr>Matrix decomposition is just multiplication</vt:lpstr>
      <vt:lpstr>Matrix decomposition is just multiplication</vt:lpstr>
      <vt:lpstr>Matrix decomposition is just multiplication</vt:lpstr>
      <vt:lpstr>Matrix decomposition is just multiplication</vt:lpstr>
      <vt:lpstr>Matrix decomposition is just multiplication</vt:lpstr>
      <vt:lpstr>Matrix decomposition is just multiplication</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Singular Value Decomposition (SVD)</vt:lpstr>
      <vt:lpstr>Using 𝚺 for dimensionality reduction</vt:lpstr>
      <vt:lpstr>Using 𝚺 for dimensionality reduction</vt:lpstr>
      <vt:lpstr>Using 𝚺 for dimensionality reduction</vt:lpstr>
      <vt:lpstr>Using 𝚺 for dimensionality reduction</vt:lpstr>
      <vt:lpstr>Using 𝚺 for dimensionality reduction</vt:lpstr>
      <vt:lpstr>Using 𝚺 for dimensionality reduction</vt:lpstr>
      <vt:lpstr>Using 𝚺 for dimensionality reduction</vt:lpstr>
      <vt:lpstr>Using 𝚺 for dimensionality reduction</vt:lpstr>
      <vt:lpstr>Feature Selection vs. Feature Extraction</vt:lpstr>
      <vt:lpstr>Feature selection vs feature extraction</vt:lpstr>
      <vt:lpstr>3D → 2D Feature Selection</vt:lpstr>
      <vt:lpstr>3D → 2D Feature Selection</vt:lpstr>
      <vt:lpstr>3D → 2D Feature Selection</vt:lpstr>
      <vt:lpstr>Feature selection</vt:lpstr>
      <vt:lpstr>3D → 2D Feature Extraction (e.g. PCA)</vt:lpstr>
      <vt:lpstr>3D → 2D Feature Extraction (e.g. PCA)</vt:lpstr>
      <vt:lpstr>3D → 2D Feature Extraction (e.g. PCA)</vt:lpstr>
      <vt:lpstr>3D → 2D Feature Extraction (e.g. PCA)</vt:lpstr>
      <vt:lpstr>Principal Components Analysis (PCA)</vt:lpstr>
      <vt:lpstr>Principal Components Analysis (PCA)</vt:lpstr>
      <vt:lpstr>Principal Components Analysis (PCA)</vt:lpstr>
      <vt:lpstr>Principal Components Analysis (PCA)</vt:lpstr>
      <vt:lpstr>Principal Components Analysis (PCA)</vt:lpstr>
      <vt:lpstr>Principal Components Analysis (PCA)</vt:lpstr>
      <vt:lpstr>How do we find the principal components?</vt:lpstr>
      <vt:lpstr>How do we find the principal components?</vt:lpstr>
      <vt:lpstr>How do we find the principal components?</vt:lpstr>
      <vt:lpstr>How do we find the principal components?</vt:lpstr>
      <vt:lpstr>How do we find the principal components?</vt:lpstr>
      <vt:lpstr>How do we find the principal components?</vt:lpstr>
      <vt:lpstr>PCA is not a panacea for high dimensions</vt:lpstr>
      <vt:lpstr>Applications of dimensionality reduction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Lisa Bun</dc:creator>
  <cp:lastModifiedBy>Jon B</cp:lastModifiedBy>
  <cp:revision>104</cp:revision>
  <dcterms:created xsi:type="dcterms:W3CDTF">2018-10-09T22:13:54Z</dcterms:created>
  <dcterms:modified xsi:type="dcterms:W3CDTF">2019-02-15T22:50:07Z</dcterms:modified>
</cp:coreProperties>
</file>

<file path=docProps/thumbnail.jpeg>
</file>